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7.xml" ContentType="application/inkml+xml"/>
  <Override PartName="/ppt/ink/ink8.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42"/>
  </p:notesMasterIdLst>
  <p:sldIdLst>
    <p:sldId id="270" r:id="rId5"/>
    <p:sldId id="2147196591" r:id="rId6"/>
    <p:sldId id="2147196590" r:id="rId7"/>
    <p:sldId id="2147196573" r:id="rId8"/>
    <p:sldId id="2147196581" r:id="rId9"/>
    <p:sldId id="2147196592" r:id="rId10"/>
    <p:sldId id="2147196574" r:id="rId11"/>
    <p:sldId id="2147196582" r:id="rId12"/>
    <p:sldId id="2147196652" r:id="rId13"/>
    <p:sldId id="2147196577" r:id="rId14"/>
    <p:sldId id="2147196583" r:id="rId15"/>
    <p:sldId id="2147196593" r:id="rId16"/>
    <p:sldId id="2147196594" r:id="rId17"/>
    <p:sldId id="2147196587" r:id="rId18"/>
    <p:sldId id="2147196588" r:id="rId19"/>
    <p:sldId id="2147196595" r:id="rId20"/>
    <p:sldId id="2147196598" r:id="rId21"/>
    <p:sldId id="2147196597" r:id="rId22"/>
    <p:sldId id="2147196599" r:id="rId23"/>
    <p:sldId id="2147196600" r:id="rId24"/>
    <p:sldId id="2147196631" r:id="rId25"/>
    <p:sldId id="2147196634" r:id="rId26"/>
    <p:sldId id="2147196580" r:id="rId27"/>
    <p:sldId id="2147196635" r:id="rId28"/>
    <p:sldId id="2147196638" r:id="rId29"/>
    <p:sldId id="2147196639" r:id="rId30"/>
    <p:sldId id="2147196637" r:id="rId31"/>
    <p:sldId id="2147196633" r:id="rId32"/>
    <p:sldId id="2147196636" r:id="rId33"/>
    <p:sldId id="2147196643" r:id="rId34"/>
    <p:sldId id="2147196640" r:id="rId35"/>
    <p:sldId id="2147196641" r:id="rId36"/>
    <p:sldId id="2147196644" r:id="rId37"/>
    <p:sldId id="2147196645" r:id="rId38"/>
    <p:sldId id="2147196646" r:id="rId39"/>
    <p:sldId id="2147196578" r:id="rId40"/>
    <p:sldId id="2147196589" r:id="rId4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rktøykasse RUPIL" id="{8B049E2C-0701-44B3-BEF1-ACABF26D6B94}">
          <p14:sldIdLst>
            <p14:sldId id="270"/>
            <p14:sldId id="2147196591"/>
            <p14:sldId id="2147196590"/>
            <p14:sldId id="2147196573"/>
            <p14:sldId id="2147196581"/>
            <p14:sldId id="2147196592"/>
            <p14:sldId id="2147196574"/>
            <p14:sldId id="2147196582"/>
            <p14:sldId id="2147196652"/>
            <p14:sldId id="2147196577"/>
            <p14:sldId id="2147196583"/>
            <p14:sldId id="2147196593"/>
            <p14:sldId id="2147196594"/>
            <p14:sldId id="2147196587"/>
            <p14:sldId id="2147196588"/>
            <p14:sldId id="2147196595"/>
            <p14:sldId id="2147196598"/>
            <p14:sldId id="2147196597"/>
            <p14:sldId id="2147196599"/>
            <p14:sldId id="2147196600"/>
            <p14:sldId id="2147196631"/>
            <p14:sldId id="2147196634"/>
            <p14:sldId id="2147196580"/>
            <p14:sldId id="2147196635"/>
            <p14:sldId id="2147196638"/>
            <p14:sldId id="2147196639"/>
            <p14:sldId id="2147196637"/>
            <p14:sldId id="2147196633"/>
            <p14:sldId id="2147196636"/>
            <p14:sldId id="2147196643"/>
            <p14:sldId id="2147196640"/>
            <p14:sldId id="2147196641"/>
            <p14:sldId id="2147196644"/>
            <p14:sldId id="2147196645"/>
            <p14:sldId id="2147196646"/>
            <p14:sldId id="2147196578"/>
            <p14:sldId id="21471965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1924A0-4C65-BB10-D4A5-4F60F1C0629E}" name="Ulla Higdem" initials="UH" userId="S::ulla.higdem@inn.no::b4cd02d7-df06-4594-835a-fa1f46fd10f5" providerId="AD"/>
  <p188:author id="{166D0ED3-5DCB-EE92-A331-B68341E7A908}" name="Trude Hella Eide" initials="TE" userId="S::trude.eide@inn.no::3e102558-78a2-4dca-a4be-77950f43b02f" providerId="AD"/>
  <p188:author id="{F98B0DFF-9388-1077-EB03-801D8DFDC50F}" name="Windy Kester Moe" initials="WM" userId="S::windy.moe@inn.no::a9599c35-086e-4eea-976f-e798b2fb19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193"/>
    <a:srgbClr val="003399"/>
    <a:srgbClr val="9FAE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553F8-4370-4599-9452-925864512050}" v="25" dt="2025-06-17T12:51:30.30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52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A59775-0465-46BE-A840-650C36AE565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631473F-10EE-4816-B623-1B0D334D72C7}">
      <dgm:prSet/>
      <dgm:spPr/>
      <dgm:t>
        <a:bodyPr/>
        <a:lstStyle/>
        <a:p>
          <a:pPr>
            <a:lnSpc>
              <a:spcPct val="100000"/>
            </a:lnSpc>
            <a:defRPr cap="all"/>
          </a:pPr>
          <a:r>
            <a:rPr lang="en-US"/>
            <a:t> F</a:t>
          </a:r>
          <a:r>
            <a:rPr lang="en-US" cap="none"/>
            <a:t>ysisk prototype (Mock-ups</a:t>
          </a:r>
          <a:r>
            <a:rPr lang="en-US"/>
            <a:t>)</a:t>
          </a:r>
        </a:p>
      </dgm:t>
    </dgm:pt>
    <dgm:pt modelId="{3B8BBAEA-4CD4-4DCB-BE74-79C16CC34582}" type="parTrans" cxnId="{427782D2-EAE6-44E1-A608-FACDA9ED71DC}">
      <dgm:prSet/>
      <dgm:spPr/>
      <dgm:t>
        <a:bodyPr/>
        <a:lstStyle/>
        <a:p>
          <a:endParaRPr lang="en-US"/>
        </a:p>
      </dgm:t>
    </dgm:pt>
    <dgm:pt modelId="{930B33A0-391C-4865-A5C9-61A6680AE263}" type="sibTrans" cxnId="{427782D2-EAE6-44E1-A608-FACDA9ED71DC}">
      <dgm:prSet/>
      <dgm:spPr/>
      <dgm:t>
        <a:bodyPr/>
        <a:lstStyle/>
        <a:p>
          <a:endParaRPr lang="en-US"/>
        </a:p>
      </dgm:t>
    </dgm:pt>
    <dgm:pt modelId="{7377F379-A457-4D51-A6A4-2345F358DCEA}">
      <dgm:prSet/>
      <dgm:spPr/>
      <dgm:t>
        <a:bodyPr/>
        <a:lstStyle/>
        <a:p>
          <a:pPr>
            <a:lnSpc>
              <a:spcPct val="100000"/>
            </a:lnSpc>
            <a:defRPr cap="all"/>
          </a:pPr>
          <a:r>
            <a:rPr lang="en-US" cap="none"/>
            <a:t>Rollespill, teater</a:t>
          </a:r>
        </a:p>
      </dgm:t>
    </dgm:pt>
    <dgm:pt modelId="{6317D1B9-BFBD-4317-A0A3-6FB80E870584}" type="parTrans" cxnId="{607D590A-5BC4-423A-B32E-CC70BCCB037F}">
      <dgm:prSet/>
      <dgm:spPr/>
      <dgm:t>
        <a:bodyPr/>
        <a:lstStyle/>
        <a:p>
          <a:endParaRPr lang="en-US"/>
        </a:p>
      </dgm:t>
    </dgm:pt>
    <dgm:pt modelId="{39DFD4CE-95CD-4050-8A0D-C2A5AE2C5562}" type="sibTrans" cxnId="{607D590A-5BC4-423A-B32E-CC70BCCB037F}">
      <dgm:prSet/>
      <dgm:spPr/>
      <dgm:t>
        <a:bodyPr/>
        <a:lstStyle/>
        <a:p>
          <a:endParaRPr lang="en-US"/>
        </a:p>
      </dgm:t>
    </dgm:pt>
    <dgm:pt modelId="{33238AA7-0DDC-4959-9DB5-1BFDB5F99217}">
      <dgm:prSet/>
      <dgm:spPr/>
      <dgm:t>
        <a:bodyPr/>
        <a:lstStyle/>
        <a:p>
          <a:pPr>
            <a:lnSpc>
              <a:spcPct val="100000"/>
            </a:lnSpc>
            <a:defRPr cap="all"/>
          </a:pPr>
          <a:r>
            <a:rPr lang="en-US" cap="none"/>
            <a:t>Storyboard</a:t>
          </a:r>
        </a:p>
      </dgm:t>
    </dgm:pt>
    <dgm:pt modelId="{D3307940-CDDD-4FF5-B537-29DA11EBDC88}" type="parTrans" cxnId="{A3F81EF5-BCB3-4157-9017-2DA515F0F360}">
      <dgm:prSet/>
      <dgm:spPr/>
      <dgm:t>
        <a:bodyPr/>
        <a:lstStyle/>
        <a:p>
          <a:endParaRPr lang="en-US"/>
        </a:p>
      </dgm:t>
    </dgm:pt>
    <dgm:pt modelId="{38FB55EB-842E-4239-AAD2-A86ECDAFC9C3}" type="sibTrans" cxnId="{A3F81EF5-BCB3-4157-9017-2DA515F0F360}">
      <dgm:prSet/>
      <dgm:spPr/>
      <dgm:t>
        <a:bodyPr/>
        <a:lstStyle/>
        <a:p>
          <a:endParaRPr lang="en-US"/>
        </a:p>
      </dgm:t>
    </dgm:pt>
    <dgm:pt modelId="{1E69A4F6-5FA6-4B9E-88A0-AEB6F2374EBD}">
      <dgm:prSet/>
      <dgm:spPr/>
      <dgm:t>
        <a:bodyPr/>
        <a:lstStyle/>
        <a:p>
          <a:pPr>
            <a:lnSpc>
              <a:spcPct val="100000"/>
            </a:lnSpc>
            <a:defRPr cap="all"/>
          </a:pPr>
          <a:r>
            <a:rPr lang="en-US" cap="none"/>
            <a:t>Digital </a:t>
          </a:r>
        </a:p>
      </dgm:t>
    </dgm:pt>
    <dgm:pt modelId="{A36897D4-39B1-4CDC-976C-54E447A30DD5}" type="parTrans" cxnId="{DF19A33C-5109-46B2-9C3A-94C4E4EDBBA8}">
      <dgm:prSet/>
      <dgm:spPr/>
      <dgm:t>
        <a:bodyPr/>
        <a:lstStyle/>
        <a:p>
          <a:endParaRPr lang="en-US"/>
        </a:p>
      </dgm:t>
    </dgm:pt>
    <dgm:pt modelId="{CA57CEE6-15D4-43DA-B405-2D8C3E86219E}" type="sibTrans" cxnId="{DF19A33C-5109-46B2-9C3A-94C4E4EDBBA8}">
      <dgm:prSet/>
      <dgm:spPr/>
      <dgm:t>
        <a:bodyPr/>
        <a:lstStyle/>
        <a:p>
          <a:endParaRPr lang="en-US"/>
        </a:p>
      </dgm:t>
    </dgm:pt>
    <dgm:pt modelId="{00B5280B-6A86-4421-91FF-0EEA71D8CA4D}" type="pres">
      <dgm:prSet presAssocID="{22A59775-0465-46BE-A840-650C36AE5654}" presName="root" presStyleCnt="0">
        <dgm:presLayoutVars>
          <dgm:dir/>
          <dgm:resizeHandles val="exact"/>
        </dgm:presLayoutVars>
      </dgm:prSet>
      <dgm:spPr/>
    </dgm:pt>
    <dgm:pt modelId="{1BA06D96-D42B-42F3-88BF-40205E39ED1F}" type="pres">
      <dgm:prSet presAssocID="{B631473F-10EE-4816-B623-1B0D334D72C7}" presName="compNode" presStyleCnt="0"/>
      <dgm:spPr/>
    </dgm:pt>
    <dgm:pt modelId="{C6C73B7C-5F7E-490F-A33C-9B4C312F8251}" type="pres">
      <dgm:prSet presAssocID="{B631473F-10EE-4816-B623-1B0D334D72C7}" presName="iconBgRect" presStyleLbl="bgShp" presStyleIdx="0" presStyleCnt="4" custLinFactNeighborX="-4580" custLinFactNeighborY="41480"/>
      <dgm:spPr/>
    </dgm:pt>
    <dgm:pt modelId="{EF8C80F6-3CE3-404E-9ED6-D5322DF8ECC7}" type="pres">
      <dgm:prSet presAssocID="{B631473F-10EE-4816-B623-1B0D334D72C7}" presName="iconRect" presStyleLbl="node1" presStyleIdx="0" presStyleCnt="4" custLinFactNeighborX="-7983" custLinFactNeighborY="727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tronaut"/>
        </a:ext>
      </dgm:extLst>
    </dgm:pt>
    <dgm:pt modelId="{4FEA4733-90DD-4F81-BE50-D0EF5AF160C8}" type="pres">
      <dgm:prSet presAssocID="{B631473F-10EE-4816-B623-1B0D334D72C7}" presName="spaceRect" presStyleCnt="0"/>
      <dgm:spPr/>
    </dgm:pt>
    <dgm:pt modelId="{B4D68EB2-7FF9-4259-A1BF-903B8D6C270A}" type="pres">
      <dgm:prSet presAssocID="{B631473F-10EE-4816-B623-1B0D334D72C7}" presName="textRect" presStyleLbl="revTx" presStyleIdx="0" presStyleCnt="4" custLinFactNeighborX="-5154" custLinFactNeighborY="37674">
        <dgm:presLayoutVars>
          <dgm:chMax val="1"/>
          <dgm:chPref val="1"/>
        </dgm:presLayoutVars>
      </dgm:prSet>
      <dgm:spPr/>
    </dgm:pt>
    <dgm:pt modelId="{A1E603D4-77F0-455B-883E-3A805FE8D218}" type="pres">
      <dgm:prSet presAssocID="{930B33A0-391C-4865-A5C9-61A6680AE263}" presName="sibTrans" presStyleCnt="0"/>
      <dgm:spPr/>
    </dgm:pt>
    <dgm:pt modelId="{5C4CE864-495F-40AC-B598-048CF7BE8282}" type="pres">
      <dgm:prSet presAssocID="{7377F379-A457-4D51-A6A4-2345F358DCEA}" presName="compNode" presStyleCnt="0"/>
      <dgm:spPr/>
    </dgm:pt>
    <dgm:pt modelId="{19357647-11CA-4017-A01E-A1E2B981576E}" type="pres">
      <dgm:prSet presAssocID="{7377F379-A457-4D51-A6A4-2345F358DCEA}" presName="iconBgRect" presStyleLbl="bgShp" presStyleIdx="1" presStyleCnt="4" custLinFactNeighborX="-2644" custLinFactNeighborY="46639"/>
      <dgm:spPr/>
    </dgm:pt>
    <dgm:pt modelId="{83E94491-BDC4-45A4-BD1A-78212112775C}" type="pres">
      <dgm:prSet presAssocID="{7377F379-A457-4D51-A6A4-2345F358DCEA}" presName="iconRect" presStyleLbl="node1" presStyleIdx="1" presStyleCnt="4" custLinFactNeighborX="-6912" custLinFactNeighborY="712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CB1C0653-34F4-4B14-BCBE-E9ADE06C5809}" type="pres">
      <dgm:prSet presAssocID="{7377F379-A457-4D51-A6A4-2345F358DCEA}" presName="spaceRect" presStyleCnt="0"/>
      <dgm:spPr/>
    </dgm:pt>
    <dgm:pt modelId="{2835330A-12CD-48F1-98BE-45D2DC632299}" type="pres">
      <dgm:prSet presAssocID="{7377F379-A457-4D51-A6A4-2345F358DCEA}" presName="textRect" presStyleLbl="revTx" presStyleIdx="1" presStyleCnt="4" custScaleX="56312" custLinFactNeighborX="1140" custLinFactNeighborY="42654">
        <dgm:presLayoutVars>
          <dgm:chMax val="1"/>
          <dgm:chPref val="1"/>
        </dgm:presLayoutVars>
      </dgm:prSet>
      <dgm:spPr/>
    </dgm:pt>
    <dgm:pt modelId="{2D64DF47-2237-466C-A3B2-7C1C4451ACB2}" type="pres">
      <dgm:prSet presAssocID="{39DFD4CE-95CD-4050-8A0D-C2A5AE2C5562}" presName="sibTrans" presStyleCnt="0"/>
      <dgm:spPr/>
    </dgm:pt>
    <dgm:pt modelId="{38BF9A62-D0B3-434F-8955-62A0A21F863B}" type="pres">
      <dgm:prSet presAssocID="{33238AA7-0DDC-4959-9DB5-1BFDB5F99217}" presName="compNode" presStyleCnt="0"/>
      <dgm:spPr/>
    </dgm:pt>
    <dgm:pt modelId="{19442EF6-CED3-42C3-8B5E-3736652726D4}" type="pres">
      <dgm:prSet presAssocID="{33238AA7-0DDC-4959-9DB5-1BFDB5F99217}" presName="iconBgRect" presStyleLbl="bgShp" presStyleIdx="2" presStyleCnt="4" custLinFactNeighborX="-5288" custLinFactNeighborY="46639"/>
      <dgm:spPr/>
    </dgm:pt>
    <dgm:pt modelId="{7A1DDEB6-6BF7-485E-9EBC-321680ED711F}" type="pres">
      <dgm:prSet presAssocID="{33238AA7-0DDC-4959-9DB5-1BFDB5F99217}" presName="iconRect" presStyleLbl="node1" presStyleIdx="2" presStyleCnt="4" custLinFactNeighborX="-912" custLinFactNeighborY="8724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ærer"/>
        </a:ext>
      </dgm:extLst>
    </dgm:pt>
    <dgm:pt modelId="{91395CC4-96C3-45D6-BB56-9B4004FA8C1B}" type="pres">
      <dgm:prSet presAssocID="{33238AA7-0DDC-4959-9DB5-1BFDB5F99217}" presName="spaceRect" presStyleCnt="0"/>
      <dgm:spPr/>
    </dgm:pt>
    <dgm:pt modelId="{19CFCC6B-D08B-48F2-AE27-E8B187CDDD60}" type="pres">
      <dgm:prSet presAssocID="{33238AA7-0DDC-4959-9DB5-1BFDB5F99217}" presName="textRect" presStyleLbl="revTx" presStyleIdx="2" presStyleCnt="4" custLinFactNeighborX="-1136" custLinFactNeighborY="47004">
        <dgm:presLayoutVars>
          <dgm:chMax val="1"/>
          <dgm:chPref val="1"/>
        </dgm:presLayoutVars>
      </dgm:prSet>
      <dgm:spPr/>
    </dgm:pt>
    <dgm:pt modelId="{8B2850C7-6ECB-45CB-BC74-0614F6251871}" type="pres">
      <dgm:prSet presAssocID="{38FB55EB-842E-4239-AAD2-A86ECDAFC9C3}" presName="sibTrans" presStyleCnt="0"/>
      <dgm:spPr/>
    </dgm:pt>
    <dgm:pt modelId="{2B31721D-B4D0-46A7-B003-F8FC40CBAEFF}" type="pres">
      <dgm:prSet presAssocID="{1E69A4F6-5FA6-4B9E-88A0-AEB6F2374EBD}" presName="compNode" presStyleCnt="0"/>
      <dgm:spPr/>
    </dgm:pt>
    <dgm:pt modelId="{CB09ED73-6E49-4959-867A-252D336E7A11}" type="pres">
      <dgm:prSet presAssocID="{1E69A4F6-5FA6-4B9E-88A0-AEB6F2374EBD}" presName="iconBgRect" presStyleLbl="bgShp" presStyleIdx="3" presStyleCnt="4" custLinFactNeighborX="-2644" custLinFactNeighborY="47716"/>
      <dgm:spPr/>
    </dgm:pt>
    <dgm:pt modelId="{44726727-DD5F-4BAF-8A5C-0B43EF592FAB}" type="pres">
      <dgm:prSet presAssocID="{1E69A4F6-5FA6-4B9E-88A0-AEB6F2374EBD}" presName="iconRect" presStyleLbl="node1" presStyleIdx="3" presStyleCnt="4" custLinFactNeighborX="-11208" custLinFactNeighborY="8316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mera"/>
        </a:ext>
      </dgm:extLst>
    </dgm:pt>
    <dgm:pt modelId="{BB7EFA76-E753-4662-841F-42E3433B5F0C}" type="pres">
      <dgm:prSet presAssocID="{1E69A4F6-5FA6-4B9E-88A0-AEB6F2374EBD}" presName="spaceRect" presStyleCnt="0"/>
      <dgm:spPr/>
    </dgm:pt>
    <dgm:pt modelId="{A19648C6-AAD0-4535-9E37-92FD3A94CEE0}" type="pres">
      <dgm:prSet presAssocID="{1E69A4F6-5FA6-4B9E-88A0-AEB6F2374EBD}" presName="textRect" presStyleLbl="revTx" presStyleIdx="3" presStyleCnt="4" custLinFactNeighborX="1613" custLinFactNeighborY="47004">
        <dgm:presLayoutVars>
          <dgm:chMax val="1"/>
          <dgm:chPref val="1"/>
        </dgm:presLayoutVars>
      </dgm:prSet>
      <dgm:spPr/>
    </dgm:pt>
  </dgm:ptLst>
  <dgm:cxnLst>
    <dgm:cxn modelId="{607D590A-5BC4-423A-B32E-CC70BCCB037F}" srcId="{22A59775-0465-46BE-A840-650C36AE5654}" destId="{7377F379-A457-4D51-A6A4-2345F358DCEA}" srcOrd="1" destOrd="0" parTransId="{6317D1B9-BFBD-4317-A0A3-6FB80E870584}" sibTransId="{39DFD4CE-95CD-4050-8A0D-C2A5AE2C5562}"/>
    <dgm:cxn modelId="{B8D1D822-2296-47BC-8435-56078FA25DA8}" type="presOf" srcId="{1E69A4F6-5FA6-4B9E-88A0-AEB6F2374EBD}" destId="{A19648C6-AAD0-4535-9E37-92FD3A94CEE0}" srcOrd="0" destOrd="0" presId="urn:microsoft.com/office/officeart/2018/5/layout/IconCircleLabelList"/>
    <dgm:cxn modelId="{DF19A33C-5109-46B2-9C3A-94C4E4EDBBA8}" srcId="{22A59775-0465-46BE-A840-650C36AE5654}" destId="{1E69A4F6-5FA6-4B9E-88A0-AEB6F2374EBD}" srcOrd="3" destOrd="0" parTransId="{A36897D4-39B1-4CDC-976C-54E447A30DD5}" sibTransId="{CA57CEE6-15D4-43DA-B405-2D8C3E86219E}"/>
    <dgm:cxn modelId="{9A18939D-9C83-46F8-ABA1-D3C7FE520A93}" type="presOf" srcId="{B631473F-10EE-4816-B623-1B0D334D72C7}" destId="{B4D68EB2-7FF9-4259-A1BF-903B8D6C270A}" srcOrd="0" destOrd="0" presId="urn:microsoft.com/office/officeart/2018/5/layout/IconCircleLabelList"/>
    <dgm:cxn modelId="{109F96A4-EB55-4518-8955-1830D002F3A6}" type="presOf" srcId="{33238AA7-0DDC-4959-9DB5-1BFDB5F99217}" destId="{19CFCC6B-D08B-48F2-AE27-E8B187CDDD60}" srcOrd="0" destOrd="0" presId="urn:microsoft.com/office/officeart/2018/5/layout/IconCircleLabelList"/>
    <dgm:cxn modelId="{88D6B9AD-8126-4759-BF41-C69B28B6FE88}" type="presOf" srcId="{22A59775-0465-46BE-A840-650C36AE5654}" destId="{00B5280B-6A86-4421-91FF-0EEA71D8CA4D}" srcOrd="0" destOrd="0" presId="urn:microsoft.com/office/officeart/2018/5/layout/IconCircleLabelList"/>
    <dgm:cxn modelId="{427782D2-EAE6-44E1-A608-FACDA9ED71DC}" srcId="{22A59775-0465-46BE-A840-650C36AE5654}" destId="{B631473F-10EE-4816-B623-1B0D334D72C7}" srcOrd="0" destOrd="0" parTransId="{3B8BBAEA-4CD4-4DCB-BE74-79C16CC34582}" sibTransId="{930B33A0-391C-4865-A5C9-61A6680AE263}"/>
    <dgm:cxn modelId="{E7164CDB-E32D-48B6-8455-3D3ED01F0A94}" type="presOf" srcId="{7377F379-A457-4D51-A6A4-2345F358DCEA}" destId="{2835330A-12CD-48F1-98BE-45D2DC632299}" srcOrd="0" destOrd="0" presId="urn:microsoft.com/office/officeart/2018/5/layout/IconCircleLabelList"/>
    <dgm:cxn modelId="{A3F81EF5-BCB3-4157-9017-2DA515F0F360}" srcId="{22A59775-0465-46BE-A840-650C36AE5654}" destId="{33238AA7-0DDC-4959-9DB5-1BFDB5F99217}" srcOrd="2" destOrd="0" parTransId="{D3307940-CDDD-4FF5-B537-29DA11EBDC88}" sibTransId="{38FB55EB-842E-4239-AAD2-A86ECDAFC9C3}"/>
    <dgm:cxn modelId="{8C7151E4-1996-43DE-B1C8-45C01BD314B6}" type="presParOf" srcId="{00B5280B-6A86-4421-91FF-0EEA71D8CA4D}" destId="{1BA06D96-D42B-42F3-88BF-40205E39ED1F}" srcOrd="0" destOrd="0" presId="urn:microsoft.com/office/officeart/2018/5/layout/IconCircleLabelList"/>
    <dgm:cxn modelId="{F9EABF31-7F57-4E75-8A83-1076C8F1E49D}" type="presParOf" srcId="{1BA06D96-D42B-42F3-88BF-40205E39ED1F}" destId="{C6C73B7C-5F7E-490F-A33C-9B4C312F8251}" srcOrd="0" destOrd="0" presId="urn:microsoft.com/office/officeart/2018/5/layout/IconCircleLabelList"/>
    <dgm:cxn modelId="{6C12EE2C-1440-4934-AC41-F9991DCE0B10}" type="presParOf" srcId="{1BA06D96-D42B-42F3-88BF-40205E39ED1F}" destId="{EF8C80F6-3CE3-404E-9ED6-D5322DF8ECC7}" srcOrd="1" destOrd="0" presId="urn:microsoft.com/office/officeart/2018/5/layout/IconCircleLabelList"/>
    <dgm:cxn modelId="{1FE3463E-3D0F-4BCC-8089-F7D85F79F63D}" type="presParOf" srcId="{1BA06D96-D42B-42F3-88BF-40205E39ED1F}" destId="{4FEA4733-90DD-4F81-BE50-D0EF5AF160C8}" srcOrd="2" destOrd="0" presId="urn:microsoft.com/office/officeart/2018/5/layout/IconCircleLabelList"/>
    <dgm:cxn modelId="{ACAC19D1-04F8-4FAA-85D4-663923DD4DB3}" type="presParOf" srcId="{1BA06D96-D42B-42F3-88BF-40205E39ED1F}" destId="{B4D68EB2-7FF9-4259-A1BF-903B8D6C270A}" srcOrd="3" destOrd="0" presId="urn:microsoft.com/office/officeart/2018/5/layout/IconCircleLabelList"/>
    <dgm:cxn modelId="{62E6B3E2-7F5A-46C1-9C50-37B8BD63AD1C}" type="presParOf" srcId="{00B5280B-6A86-4421-91FF-0EEA71D8CA4D}" destId="{A1E603D4-77F0-455B-883E-3A805FE8D218}" srcOrd="1" destOrd="0" presId="urn:microsoft.com/office/officeart/2018/5/layout/IconCircleLabelList"/>
    <dgm:cxn modelId="{5D62CD86-7807-45A5-989A-6DDADC10BA1D}" type="presParOf" srcId="{00B5280B-6A86-4421-91FF-0EEA71D8CA4D}" destId="{5C4CE864-495F-40AC-B598-048CF7BE8282}" srcOrd="2" destOrd="0" presId="urn:microsoft.com/office/officeart/2018/5/layout/IconCircleLabelList"/>
    <dgm:cxn modelId="{22B243C6-75AD-461D-9CA0-A362F42E0053}" type="presParOf" srcId="{5C4CE864-495F-40AC-B598-048CF7BE8282}" destId="{19357647-11CA-4017-A01E-A1E2B981576E}" srcOrd="0" destOrd="0" presId="urn:microsoft.com/office/officeart/2018/5/layout/IconCircleLabelList"/>
    <dgm:cxn modelId="{1B56BD1F-C213-47BC-9BE0-D8980C357599}" type="presParOf" srcId="{5C4CE864-495F-40AC-B598-048CF7BE8282}" destId="{83E94491-BDC4-45A4-BD1A-78212112775C}" srcOrd="1" destOrd="0" presId="urn:microsoft.com/office/officeart/2018/5/layout/IconCircleLabelList"/>
    <dgm:cxn modelId="{752F0DE4-4D31-4FF3-BD7D-227E3695012C}" type="presParOf" srcId="{5C4CE864-495F-40AC-B598-048CF7BE8282}" destId="{CB1C0653-34F4-4B14-BCBE-E9ADE06C5809}" srcOrd="2" destOrd="0" presId="urn:microsoft.com/office/officeart/2018/5/layout/IconCircleLabelList"/>
    <dgm:cxn modelId="{A71AD46F-CE27-465E-B5C8-E9890F01E7AA}" type="presParOf" srcId="{5C4CE864-495F-40AC-B598-048CF7BE8282}" destId="{2835330A-12CD-48F1-98BE-45D2DC632299}" srcOrd="3" destOrd="0" presId="urn:microsoft.com/office/officeart/2018/5/layout/IconCircleLabelList"/>
    <dgm:cxn modelId="{2B859206-5698-4263-AA29-C285D83F43E9}" type="presParOf" srcId="{00B5280B-6A86-4421-91FF-0EEA71D8CA4D}" destId="{2D64DF47-2237-466C-A3B2-7C1C4451ACB2}" srcOrd="3" destOrd="0" presId="urn:microsoft.com/office/officeart/2018/5/layout/IconCircleLabelList"/>
    <dgm:cxn modelId="{B54712A2-6C79-479A-A982-F1A5041279BE}" type="presParOf" srcId="{00B5280B-6A86-4421-91FF-0EEA71D8CA4D}" destId="{38BF9A62-D0B3-434F-8955-62A0A21F863B}" srcOrd="4" destOrd="0" presId="urn:microsoft.com/office/officeart/2018/5/layout/IconCircleLabelList"/>
    <dgm:cxn modelId="{3371533F-A4EC-4927-BB38-5CC095D99E89}" type="presParOf" srcId="{38BF9A62-D0B3-434F-8955-62A0A21F863B}" destId="{19442EF6-CED3-42C3-8B5E-3736652726D4}" srcOrd="0" destOrd="0" presId="urn:microsoft.com/office/officeart/2018/5/layout/IconCircleLabelList"/>
    <dgm:cxn modelId="{3C28831F-2BF4-415D-9A35-2000C6570C93}" type="presParOf" srcId="{38BF9A62-D0B3-434F-8955-62A0A21F863B}" destId="{7A1DDEB6-6BF7-485E-9EBC-321680ED711F}" srcOrd="1" destOrd="0" presId="urn:microsoft.com/office/officeart/2018/5/layout/IconCircleLabelList"/>
    <dgm:cxn modelId="{BAB62F59-AF6C-48A4-B660-5CDEB0D07A8D}" type="presParOf" srcId="{38BF9A62-D0B3-434F-8955-62A0A21F863B}" destId="{91395CC4-96C3-45D6-BB56-9B4004FA8C1B}" srcOrd="2" destOrd="0" presId="urn:microsoft.com/office/officeart/2018/5/layout/IconCircleLabelList"/>
    <dgm:cxn modelId="{7EC13E00-6489-471C-BB09-60BDA5EED0C6}" type="presParOf" srcId="{38BF9A62-D0B3-434F-8955-62A0A21F863B}" destId="{19CFCC6B-D08B-48F2-AE27-E8B187CDDD60}" srcOrd="3" destOrd="0" presId="urn:microsoft.com/office/officeart/2018/5/layout/IconCircleLabelList"/>
    <dgm:cxn modelId="{3FBE65B9-4F4F-4F80-A364-CD4E9623BFD2}" type="presParOf" srcId="{00B5280B-6A86-4421-91FF-0EEA71D8CA4D}" destId="{8B2850C7-6ECB-45CB-BC74-0614F6251871}" srcOrd="5" destOrd="0" presId="urn:microsoft.com/office/officeart/2018/5/layout/IconCircleLabelList"/>
    <dgm:cxn modelId="{4FAE2EEE-D65B-43AF-8DA2-7404A6932EE7}" type="presParOf" srcId="{00B5280B-6A86-4421-91FF-0EEA71D8CA4D}" destId="{2B31721D-B4D0-46A7-B003-F8FC40CBAEFF}" srcOrd="6" destOrd="0" presId="urn:microsoft.com/office/officeart/2018/5/layout/IconCircleLabelList"/>
    <dgm:cxn modelId="{5D27EBCC-3A19-486D-AED0-EC8DC7B973E1}" type="presParOf" srcId="{2B31721D-B4D0-46A7-B003-F8FC40CBAEFF}" destId="{CB09ED73-6E49-4959-867A-252D336E7A11}" srcOrd="0" destOrd="0" presId="urn:microsoft.com/office/officeart/2018/5/layout/IconCircleLabelList"/>
    <dgm:cxn modelId="{EAC4B9E9-E772-4D21-9807-4CB972E1E1B6}" type="presParOf" srcId="{2B31721D-B4D0-46A7-B003-F8FC40CBAEFF}" destId="{44726727-DD5F-4BAF-8A5C-0B43EF592FAB}" srcOrd="1" destOrd="0" presId="urn:microsoft.com/office/officeart/2018/5/layout/IconCircleLabelList"/>
    <dgm:cxn modelId="{13DD653A-7DAD-4157-BBCA-7585C5628B73}" type="presParOf" srcId="{2B31721D-B4D0-46A7-B003-F8FC40CBAEFF}" destId="{BB7EFA76-E753-4662-841F-42E3433B5F0C}" srcOrd="2" destOrd="0" presId="urn:microsoft.com/office/officeart/2018/5/layout/IconCircleLabelList"/>
    <dgm:cxn modelId="{95D72379-FC9A-4A8F-B37C-230DABCF3C6C}" type="presParOf" srcId="{2B31721D-B4D0-46A7-B003-F8FC40CBAEFF}" destId="{A19648C6-AAD0-4535-9E37-92FD3A94CE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73B7C-5F7E-490F-A33C-9B4C312F8251}">
      <dsp:nvSpPr>
        <dsp:cNvPr id="0" name=""/>
        <dsp:cNvSpPr/>
      </dsp:nvSpPr>
      <dsp:spPr>
        <a:xfrm>
          <a:off x="468129" y="1535593"/>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C80F6-3CE3-404E-9ED6-D5322DF8ECC7}">
      <dsp:nvSpPr>
        <dsp:cNvPr id="0" name=""/>
        <dsp:cNvSpPr/>
      </dsp:nvSpPr>
      <dsp:spPr>
        <a:xfrm>
          <a:off x="702124" y="17725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68EB2-7FF9-4259-A1BF-903B8D6C270A}">
      <dsp:nvSpPr>
        <dsp:cNvPr id="0" name=""/>
        <dsp:cNvSpPr/>
      </dsp:nvSpPr>
      <dsp:spPr>
        <a:xfrm>
          <a:off x="74645" y="279139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 F</a:t>
          </a:r>
          <a:r>
            <a:rPr lang="en-US" sz="1800" kern="1200" cap="none"/>
            <a:t>ysisk prototype (Mock-ups</a:t>
          </a:r>
          <a:r>
            <a:rPr lang="en-US" sz="1800" kern="1200"/>
            <a:t>)</a:t>
          </a:r>
        </a:p>
      </dsp:txBody>
      <dsp:txXfrm>
        <a:off x="74645" y="2791395"/>
        <a:ext cx="1800000" cy="720000"/>
      </dsp:txXfrm>
    </dsp:sp>
    <dsp:sp modelId="{19357647-11CA-4017-A01E-A1E2B981576E}">
      <dsp:nvSpPr>
        <dsp:cNvPr id="0" name=""/>
        <dsp:cNvSpPr/>
      </dsp:nvSpPr>
      <dsp:spPr>
        <a:xfrm>
          <a:off x="2604386"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94491-BDC4-45A4-BD1A-78212112775C}">
      <dsp:nvSpPr>
        <dsp:cNvPr id="0" name=""/>
        <dsp:cNvSpPr/>
      </dsp:nvSpPr>
      <dsp:spPr>
        <a:xfrm>
          <a:off x="2823871" y="176304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35330A-12CD-48F1-98BE-45D2DC632299}">
      <dsp:nvSpPr>
        <dsp:cNvPr id="0" name=""/>
        <dsp:cNvSpPr/>
      </dsp:nvSpPr>
      <dsp:spPr>
        <a:xfrm>
          <a:off x="2696129" y="2827251"/>
          <a:ext cx="10136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Rollespill, teater</a:t>
          </a:r>
        </a:p>
      </dsp:txBody>
      <dsp:txXfrm>
        <a:off x="2696129" y="2827251"/>
        <a:ext cx="1013616" cy="720000"/>
      </dsp:txXfrm>
    </dsp:sp>
    <dsp:sp modelId="{19442EF6-CED3-42C3-8B5E-3736652726D4}">
      <dsp:nvSpPr>
        <dsp:cNvPr id="0" name=""/>
        <dsp:cNvSpPr/>
      </dsp:nvSpPr>
      <dsp:spPr>
        <a:xfrm>
          <a:off x="4690355"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1DDEB6-6BF7-485E-9EBC-321680ED711F}">
      <dsp:nvSpPr>
        <dsp:cNvPr id="0" name=""/>
        <dsp:cNvSpPr/>
      </dsp:nvSpPr>
      <dsp:spPr>
        <a:xfrm>
          <a:off x="4976671" y="1863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FCC6B-D08B-48F2-AE27-E8B187CDDD60}">
      <dsp:nvSpPr>
        <dsp:cNvPr id="0" name=""/>
        <dsp:cNvSpPr/>
      </dsp:nvSpPr>
      <dsp:spPr>
        <a:xfrm>
          <a:off x="4376969"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Storyboard</a:t>
          </a:r>
        </a:p>
      </dsp:txBody>
      <dsp:txXfrm>
        <a:off x="4376969" y="2858571"/>
        <a:ext cx="1800000" cy="720000"/>
      </dsp:txXfrm>
    </dsp:sp>
    <dsp:sp modelId="{CB09ED73-6E49-4959-867A-252D336E7A11}">
      <dsp:nvSpPr>
        <dsp:cNvPr id="0" name=""/>
        <dsp:cNvSpPr/>
      </dsp:nvSpPr>
      <dsp:spPr>
        <a:xfrm>
          <a:off x="6834386" y="160406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26727-DD5F-4BAF-8A5C-0B43EF592FAB}">
      <dsp:nvSpPr>
        <dsp:cNvPr id="0" name=""/>
        <dsp:cNvSpPr/>
      </dsp:nvSpPr>
      <dsp:spPr>
        <a:xfrm>
          <a:off x="7026807" y="183806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648C6-AAD0-4535-9E37-92FD3A94CEE0}">
      <dsp:nvSpPr>
        <dsp:cNvPr id="0" name=""/>
        <dsp:cNvSpPr/>
      </dsp:nvSpPr>
      <dsp:spPr>
        <a:xfrm>
          <a:off x="6541451"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Digital </a:t>
          </a:r>
        </a:p>
      </dsp:txBody>
      <dsp:txXfrm>
        <a:off x="6541451" y="2858571"/>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31T08:55:29.734"/>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0 564,'7'0,"9"0,8 0,8 7,4 3,10-2,5 0,-1 3,-1 1,4 5,0 0,5 3,-1-1,4-4,-2-4,-4-5,-5-2,-3-3,-4-1,-2-1,-1 0,0 0,-1 1,0-1,0-6,1-9,-7-9,-2 0,0-2,3 3,-6-2,-7-2,-6-4,-7-3,-5-2,-2-2,-1-1,-2-1,-6 7,-3 2,-5 7,-8 1,1-3,-3 4,-3 5,-5-1,-2 3,-2 4,-2-3,-7 2,-10 3,-1-5,-6 2,3 2,4 3,-2 3,2 2,-2 2,-5 1,-6 0,3 1,6 0,6-1,6 1,4-1,10 7,11 9,10 8,6 8,6 4,2 4,2 1,0 1,7-7,1-3,7-6,7-8,-1 0,3-3,3 3,-3 4,1 0,3 2,2-4,-3 3,0-3,2-5,2-5,-5 3,1 6,2 6,2 0,2-6,2-5,-5 2,6-2,3 3,1-1,14 4,5 5,5-2,5 3,11 9,6 0,-7 1,5-7,-6-1,4-5,1-6,0-7,-8-4,-10 3,-9-1,-2 0,-3 4,-4 1,-3-2,-3-3,-1-3,-2-2,-1-2,1 0,-1 5,1 3,0-1,-1-1,1-2,0-3,0 0,0-1,0-1,1-1,-1 1,7 0,2 6,7 9,0 3,-2-3,-4-3,-4-4,-2-3,-2 4,5 1,2 5,-1 0,-1-2,-3-4,-1-3,5-2,2 4,-2 1,-1 0,-2-3,-2-1,-2-3,0-1,-1 0,0-1,-1-1,1 1,0 0,-1-1,1 1,1 0,-1 0,7 0,9 0,2 0,5 0,4 0,-1 0,2 0,-5 0,-6 0,-5 0,-6 0,-3 0,-2 0,-1 0,-2 0,1 0,0 0,1 0,-1 0,1 0,0 0,1 7,-8 9,-2 1,7-1,-3 3,0-2,-7 3,0-2,1 3,-4 5,0 4,-4 5,2-5,-3 1,-6 1,2-5,-1 0,3-5,-2 1,4-3,-1 1,-5 5,3-3,-2 1,-4 4,4-3,-1 2,4-5,-1 1,3-3,-2 1,4-2,-3 2,2 5,5 4,11 4,7 3,2-4,0-2,0 1,4-4,16-1,16 2,15 2,4 4,-1 2,-4 2,-5-6,-17-2,-9-6,-7-7,-1-7,-3-5,-3-3,-5-3,-2-1,-2-1,5 1,1 0,0 0,-1-7,-3-1,-1-7,5 1,2 1,-2 4,-1-3,-2 0,-2 3,-2 2,0 4,6 1,2 2,-1 1,-1 1,-3-1,-1 1,5-1,2 7,12 3,10 5,-8 8,-7 0,-14 3,-14 3,-5-3,-7 1,-6 3,2-3,-2-1,-2 3,4-3,0 0,-3 2,5 4,-2 3,-2 3,-3 1,4 1,7 0,0 1,-3 0,2-7,-2-3,-3 1,-4 1,-4 2,-3 2,-1 1,-15 2,-11 0,-9-6,-19-10,-13-1,-17-5,-21-6,-21-4,-8-4,-10-2,-1-2,-3-1,9 0,22 0,24 0,27-7,25-8,19-8,6-8,6-5,-2-2,0-2,3-1,2 0,3 1,1 0,1 0,1 0,1-6,6 5,9 2,2 2,11 6,8 3,5-1,8 5,3 7,-1 6,4 5,0 4,-4 2,5 2,-2-7,-4-2,-2 1,9-6,10 0,6 1,5 4,9 3,3 2,-7 1,-11 2,-11 0,-9 1,-7 0,-5-1,-2 0,-1 1,0-1,1 0,-1 0,2 0,-1 0,1 0,0-7,0-2,0 0,0 2,0 2,1 1,-1 3,0 0,0 1,0 0,0 1,0-1,7 0,2 1,0-1,-2 0,-2 0,-2 0,-1 0,6 0,8 0,8 0,0 0,3 0,4 0,3 0,3 0,-5 0,-8-7,-1-2,3-7,-4 0,-5 3,-6 3,-4 4,-4 2,5 2,0 2,0 0,-2 1,12 0,9-1,1 1,-5-1,1 0,-4 0,-6 0,-4 0,-4 0,-4 0,-1 0,-2 0,7 0,3 0,12 0,10 0,7 0,4 0,-6 0,-9 0,-15 7,-10 2,-6 6,-1 1,-1-3,-6 4,0-1,1-3,-4 2,1-1,-5 5,2-2,-3 3,8 5,6 5,5-2,-5 1,-1-5,0-7,-5 1,-1 5,9-2,-2 9,1-1,0 2,9 3,3 1,1-4,-1-1,-9 1,-4-5,0-6,0-7,1-6,1 3,3 0,0-2,0-2,2-2,-1-2,1-1,-1-1,0 0,1-1,-1 1,7-1,2 1,-1 0,0 0,-3 0,-2 0,-1 0,-2 0,1 0,-2 0,1 0,0 0,6 0,10 0,2 0,-3 0,-3 0,-3 0,-4 0,-3 0,-1 0,-1 0,-1-7,0-9,1-2,-1 2,-6-3,-2 2,0 4,-4-3,-1 1,2 4,4 3,2 3,3 2,2 2,1 1,0 1,1 0,0-1,-1 1,-6-1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05.052"/>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59 0,'0'6,"0"9,0 9,0 12,0 13,-9 17,-4 17,0 7,4 2,2 3,4 0,-1-12,4-12,0-6,0-8,0 13,11 7,1-3,1-8,7-9,8-8,8 8,29-1,11 5,28-3,16-5,6-4,0-4,-11-6,-9-6,-2 3,-10 0,-12-3,-11-4,-9-4,-2-8,3 0,1-2,1-5,5-3,11 2,18 1,39-1,24-3,41-2,29-3,25 0,4-1,-15 0,-12-1,-8 1,-26 0,-17 0,-14-1,-14 1,-10 0,-6 0,-3 0,13-6,10-16,15-9,-5 0,-2-8,-12-3,-33 0,-25 4,-14 0,-1-10,-6-1,-4 6,-18 0,-6-9,-5-5,-7-1,0 3,-9 5,-7 4,-6 3,-8-1,-3-4,-3-3,-2-1,2-4,-10 1,-14 4,-21-3,-37-12,-46 0,-16 5,-12 12,-8 8,15 11,23 10,17 4,13 2,19 6,0 3,7 2,3 9,6 3,2 6,-6 8,0 11,-28 21,-17 13,-7 8,-1 2,-1 3,-16 14,-5 1,5-8,15-19,28-16,20-15,-5-3,2 1,3-1,5 7,-5 3,2 0,-7 5,-8 1,1 4,5-1,16 4,11-10,12-4,6-12,7-3,7 0,10-1,4 5,4 0,2 9,2 2,0 8,0 1,0 4,7 6,5 4,25 4,26 3,20 2,4-7,7 5,-5 3,-8 1,0-6,5-4,5-5,6 10,4 2,4-8,1-1,11-6,-6-14,-5-6,9-6,11 6,12-5,11-2,23-5,13-10,0-7,16 2,0-2,-7-2,11-4,-2-1,-11 3,38 3,18-2,8-2,-8-2,-20-2,-3-7,-13-10,-6-15,1-8,-10-5,-1-2,12-11,-1-10,-10-19,-10-8,0-1,-15 4,-9 2,-23 5,-34 9,-20 12,-12 10,-13 5,-8 8,-10 1,-7 2,-7-6,-3-8,-2-4,-8-3,-8-5,-4-1,-4 1,-1 2,-2 7,-10 4,-29-1,-37 0,-33 4,-35-11,-21 5,1 4,0 12,-1 11,-8 15,9 11,19 11,29 4,15 5,5-1,10 4,12-4,8 1,6 5,14 3,6-3,9 0,1-4,-1 2,-17-5,-8 21,-3 9,-1 4,0 12,2-7,1 8,12-2,3-4,-10-2,-4 4,-2 5,10 2,11-4,4-13,9-8,7-5,7 3,6 7,3 14,2 11,0 3,2-2,0-4,8 0,3-5,10-9,17-6,3-6,4-4,1-10,4 4,2 8,0 3,0 1,2-2,18 5,14 0,11-3,8-2,12-3,7 6,-2-1,16-1,20-2,13-2,12-8,12-4,8 6,-9-2,-32-10,-4 1,-13-5,-12-6,-20-6,-20-4,1-2,-7-8,1-4,-5-5,-10-3,-6-2,3-5,-2 3,-4-3,-3 2,-4 7,-3-6,0-8,-2-4,9 4,3 0,-1-1,0 5,-6 7,-9 0,-25 4,-25 3,-10-3,-17 3,-20 2,-11 4,-15 1,-14 3,-10 1,-16 1,-7 0,-3 8,3 2,10-2,-1 5,7 1,3-3,9 4,13-2,9-1,-11 1,-1 1,4-4,6-2,-3-3,3 3,11 15,0 3,0 3,1 2,3 10,-10 10,1 10,-1 14,13-2,-12 10,3-6,5-2,3-8,10-9,12-6,5-8,4-4,8-2,-2-1,0-2,6 21,-8 5,2 1,-6-6,1 2,5-3,-3-11,1-6,-16 3,-9-6,4-1,-3-8,-2-1,8 1,-2-4,10 2,6 2,1 3,3 4,-3 2,0 1,-4-4,3-4,-13-4,-1 0,5 2,12 1,5 6,0-5,-10-7,-8-7,2 1,-4-2,-4-5,4 12,0 0,-5-1,7-5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5T07:53:37.553"/>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1 1022,'6'0,"18"0,18 9,6 7,18 9,14 5,5 6,0-3,-4-3,8-2,-1-2,2-5,-9-2,-12-3,-7-6,-8-4,3-7,10-8,4-7,7-9,19-18,9-10,4-13,-5-4,-10-8,-15-3,-15-1,-19 5,-17 2,-14 6,-9 1,-6 4,-2 4,-2-1,1 2,0 2,-5 10,-1 10,1 1,-4 8,0 4,-9 6,-6 6,-5 5,-8 4,-3 2,-5 2,5 4,-1 15,7 9,4 7,1 2,2-1,5-2,8-4,5 3,6-1,4-2,2-1,1 3,0 4,0 0,0 2,0 0,0 1,-1 2,0 8,6 7,1-1,5 3,2-4,8-3,1-7,3-10,1-6,9-1,3-4,7-3,6-3,0-7,-3-3,-4 4,-4 1,2-3,-1-2,-1-3,3-2,0-1,-2-2,-2 0,-3-1,-1 1,-2-1,-1 1,0-1,6 1,-4-4,9-6,2-6,0 1,-9-3,-4 3,3-1,1-2,0 2,0 0,-2 2,0-5,-1 1,-1 3,1 5,-1 3,0 3,0-1,6-5,1-5,-5-4,-9-4,-9-1,-7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20.936"/>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2214,'5'5,"12"6,8 8,0 4,1-1,1 1,1 2,6 1,3-3,-1-6,0 5,-7 3,-3 3,-1 2,1 1,1-5,5-2,9 0,2-3,-1-1,-3-4,3 1,4-2,-1 5,-2 1,-4-4,-3-4,-3-5,-1-4,-7 3,-2 0,5-2,3 0,-4 2,-1 2,0-2,-4 4,-1 0,1-3,2 4,2-2,12 4,10-1,7 3,4-2,3-3,1 2,-5-2,-8-2,-1-3,-4-3,0-1,3-2,-1 0,-5 0,-3-1,-3 1,-3-1,-2 1,-1 0,0 0,5 0,1 0,5 0,1 0,-2 0,-2 0,2 0,0 0,-2 0,-2-5,-2-2,-2 1,-1 1,-1 1,5-3,2-1,4 1,6 1,6-3,-2 0,1 2,2 1,-9-3,-5 1,-6 0,-3 3,-2-3,10-1,4 1,-7-2,-3-1,-3 2,-6-7,-2-2,-5-2,0-3,-2-3,0 3,-2 0,2 4,-1 1,-4-3,-3-2,-2-8,-8-3,-9 3,-6 8,-7 2,-3 5,-2 5,-12-1,-4 2,-4 2,-3 3,1 2,-6 2,2 6,6 2,6 0,5-1,4 3,3 1,2-2,-4 8,3 7,-3 4,-6-2,-2-1,-3 1,-5 2,1-4,4-1,4-4,10 0,4-3,2-5,0 8,-1 4,-1 5,4 3,-4 6,2 2,6 10,5 2,6-2,4-4,3-5,1-3,1-4,5-6,2-3,-1 5,4 3,0 2,3-1,5 0,-2 0,3-6,-4-2,2 1,8-5,4-1,8-3,7 6,2 0,-3 0,2-3,-2-5,2-5,4-4,3 8,8 1,10-1,2-4,-1 3,-2-1,-8-3,1-2,0-2,-6-3,-6 0,-9-1,-4 0,-10 4,6 3,3-1,-1-1,0-1,9-2,1-1,9 0,5-1,3 0,-5-1,-6 1,-2 0,0 0,-2 0,0 0,-2 0,-5 0,-3 0,-4 0,-1 0,-3 0,0 0,-1 0,1 0,-1 0,1 0,5-6,2-1,0 1,3 0,1 3,-2-5,-2 0,3-4,-1 0,-1 2,-8-3,-3 2,-1 2,-5-8,-2 0,-3-4,1 3,2 4,8 5,0-2,0 2,-4-4,4-4,13-4,20-5,10-7,9 2,1 1,3-5,-8 3,-7 3,-4 6,2 1,11 5,-8 0,-6 3,-7-1,-4 1,-5 4,-6 3,-5 3,-3-3,-2 0,-1 1,-1-4,0 0,1 2,-1 2,6 2,2 2,0 1,-7-5,-3 0,-1-1,1 3,0 0,1 2,5 1,4 1,-1 0,0 0,3 0,0 0,5 1,4-1,-1 0,-2 5,-5 2,-4 0,-2-2,-8 4,-2 0,-1-1,1 3,12 15,10 8,3 9,2 2,9-1,4-4,-3-2,-8-9,-2-3,-9-2,-8-4,2-1,-1 17,-1 3,-1-6,-6-3,-3-7,0-2,1 1,-3 1,-1-3,6 1,4 1,2-3,0-5,-5 6,-3-1,-5 2,-1-3,-3 1,5 2,10 3,9 3,4 1,14 1,24 1,13 1,5-6,7 4,-4-3,-16-1,-11-5,-14-5,-12-6,-5-4,-4-3,-5-2,-2-1,-3 0,-1 0,5 0,1 1,5-1,0 1,4 0,5 0,9-10,-1-4,1-4,0-5,1 2,-5 0,3-3,-2-1,-7 3,-5 0,4-6,-5-4,5-6,5-8,13-11,7-11,11-20,7-16,3-5,-10-10,-13 11,-13 7,-8 11,-5 16,-7 15,-9 12,-10 10,-2 0,-5-4,1-5,3-10,0-6,6-12,5-26,9-26,8-17,-4 0,-3 15,-8 7,-9 10,-2 13,-5 13,-4-5,1-2,-1 4,-1 6,-3-2,-2 1,-2 11,0 12,-2 11,1 9,-6 12,-1 4,0-3,-4 3,-5 0,-10-6,-11-9,-4-7,-6-6,0-11,-2-3,-18-2,-9 6,-1 8,7 13,11 4,10 8,3 9,4 7,4 7,9 9,4 4,1 6,-1 11,-6 12,-13 10,-4 12,-5 7,2 3,-1 0,9-7,6-8,9-3,10-5,-2-5,1-4,10-2,12-3,5-2,6 6,26 22,33 6,19 3,14 5,21-3,3-4,6-8,11-12,-5-10,0 1,6-6,14-3,10-1,33 6,12 2,15 2,0-6,0-8,-17-7,-16-6,-20-4,-36-4,-16 0,-14-7,-7-7,1-6,6-5,0-13,12-6,5-10,17-12,3 0,-2 7,-7-3,-6 5,-16 1,-13 5,-14 6,-17 6,-12 9,-16 5,-11 7,-7 0,2 5,2 4,-1 3,-5-2,-2 0,-6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9-18T11:33:13.598"/>
    </inkml:context>
    <inkml:brush xml:id="br0">
      <inkml:brushProperty name="width" value="0.1" units="cm"/>
      <inkml:brushProperty name="height" value="0.1" units="cm"/>
    </inkml:brush>
  </inkml:definitions>
  <inkml:trace contextRef="#ctx0" brushRef="#br0">7303 5159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5:59.603"/>
    </inkml:context>
    <inkml:brush xml:id="br0">
      <inkml:brushProperty name="width" value="0.05" units="cm"/>
      <inkml:brushProperty name="height" value="0.05" units="cm"/>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4.798"/>
    </inkml:context>
    <inkml:brush xml:id="br0">
      <inkml:brushProperty name="width" value="0.05" units="cm"/>
      <inkml:brushProperty name="height" value="0.05" units="cm"/>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5.694"/>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EBD3E-AF77-479F-ACF8-60D24D186A5F}" type="datetimeFigureOut">
              <a:rPr lang="da-DK" smtClean="0"/>
              <a:pPr/>
              <a:t>27-06-2025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E058F-3D64-452B-AED7-B561252B1864}" type="slidenum">
              <a:rPr lang="da-DK" smtClean="0"/>
              <a:pPr/>
              <a:t>‹#›</a:t>
            </a:fld>
            <a:endParaRPr lang="da-DK"/>
          </a:p>
        </p:txBody>
      </p:sp>
    </p:spTree>
    <p:extLst>
      <p:ext uri="{BB962C8B-B14F-4D97-AF65-F5344CB8AC3E}">
        <p14:creationId xmlns:p14="http://schemas.microsoft.com/office/powerpoint/2010/main" val="36164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E058F-3D64-452B-AED7-B561252B1864}"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38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a:t>
            </a:fld>
            <a:endParaRPr lang="da-DK"/>
          </a:p>
        </p:txBody>
      </p:sp>
    </p:spTree>
    <p:extLst>
      <p:ext uri="{BB962C8B-B14F-4D97-AF65-F5344CB8AC3E}">
        <p14:creationId xmlns:p14="http://schemas.microsoft.com/office/powerpoint/2010/main" val="420308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a:t>
            </a:fld>
            <a:endParaRPr lang="da-DK"/>
          </a:p>
        </p:txBody>
      </p:sp>
    </p:spTree>
    <p:extLst>
      <p:ext uri="{BB962C8B-B14F-4D97-AF65-F5344CB8AC3E}">
        <p14:creationId xmlns:p14="http://schemas.microsoft.com/office/powerpoint/2010/main" val="283102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a:t>
            </a:fld>
            <a:endParaRPr lang="da-DK"/>
          </a:p>
        </p:txBody>
      </p:sp>
    </p:spTree>
    <p:extLst>
      <p:ext uri="{BB962C8B-B14F-4D97-AF65-F5344CB8AC3E}">
        <p14:creationId xmlns:p14="http://schemas.microsoft.com/office/powerpoint/2010/main" val="3293869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5</a:t>
            </a:fld>
            <a:endParaRPr lang="da-DK"/>
          </a:p>
        </p:txBody>
      </p:sp>
    </p:spTree>
    <p:extLst>
      <p:ext uri="{BB962C8B-B14F-4D97-AF65-F5344CB8AC3E}">
        <p14:creationId xmlns:p14="http://schemas.microsoft.com/office/powerpoint/2010/main" val="952141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6</a:t>
            </a:fld>
            <a:endParaRPr lang="da-DK"/>
          </a:p>
        </p:txBody>
      </p:sp>
    </p:spTree>
    <p:extLst>
      <p:ext uri="{BB962C8B-B14F-4D97-AF65-F5344CB8AC3E}">
        <p14:creationId xmlns:p14="http://schemas.microsoft.com/office/powerpoint/2010/main" val="125241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7</a:t>
            </a:fld>
            <a:endParaRPr lang="da-DK"/>
          </a:p>
        </p:txBody>
      </p:sp>
    </p:spTree>
    <p:extLst>
      <p:ext uri="{BB962C8B-B14F-4D97-AF65-F5344CB8AC3E}">
        <p14:creationId xmlns:p14="http://schemas.microsoft.com/office/powerpoint/2010/main" val="3991089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8</a:t>
            </a:fld>
            <a:endParaRPr lang="da-DK"/>
          </a:p>
        </p:txBody>
      </p:sp>
    </p:spTree>
    <p:extLst>
      <p:ext uri="{BB962C8B-B14F-4D97-AF65-F5344CB8AC3E}">
        <p14:creationId xmlns:p14="http://schemas.microsoft.com/office/powerpoint/2010/main" val="4206028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9</a:t>
            </a:fld>
            <a:endParaRPr lang="da-DK"/>
          </a:p>
        </p:txBody>
      </p:sp>
    </p:spTree>
    <p:extLst>
      <p:ext uri="{BB962C8B-B14F-4D97-AF65-F5344CB8AC3E}">
        <p14:creationId xmlns:p14="http://schemas.microsoft.com/office/powerpoint/2010/main" val="133274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10</a:t>
            </a:fld>
            <a:endParaRPr lang="da-DK"/>
          </a:p>
        </p:txBody>
      </p:sp>
    </p:spTree>
    <p:extLst>
      <p:ext uri="{BB962C8B-B14F-4D97-AF65-F5344CB8AC3E}">
        <p14:creationId xmlns:p14="http://schemas.microsoft.com/office/powerpoint/2010/main" val="1809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11</a:t>
            </a:fld>
            <a:endParaRPr lang="da-DK"/>
          </a:p>
        </p:txBody>
      </p:sp>
    </p:spTree>
    <p:extLst>
      <p:ext uri="{BB962C8B-B14F-4D97-AF65-F5344CB8AC3E}">
        <p14:creationId xmlns:p14="http://schemas.microsoft.com/office/powerpoint/2010/main" val="306868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12</a:t>
            </a:fld>
            <a:endParaRPr lang="da-DK"/>
          </a:p>
        </p:txBody>
      </p:sp>
    </p:spTree>
    <p:extLst>
      <p:ext uri="{BB962C8B-B14F-4D97-AF65-F5344CB8AC3E}">
        <p14:creationId xmlns:p14="http://schemas.microsoft.com/office/powerpoint/2010/main" val="2796097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13</a:t>
            </a:fld>
            <a:endParaRPr lang="da-DK"/>
          </a:p>
        </p:txBody>
      </p:sp>
    </p:spTree>
    <p:extLst>
      <p:ext uri="{BB962C8B-B14F-4D97-AF65-F5344CB8AC3E}">
        <p14:creationId xmlns:p14="http://schemas.microsoft.com/office/powerpoint/2010/main" val="3597674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14</a:t>
            </a:fld>
            <a:endParaRPr lang="da-DK"/>
          </a:p>
        </p:txBody>
      </p:sp>
    </p:spTree>
    <p:extLst>
      <p:ext uri="{BB962C8B-B14F-4D97-AF65-F5344CB8AC3E}">
        <p14:creationId xmlns:p14="http://schemas.microsoft.com/office/powerpoint/2010/main" val="325940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15</a:t>
            </a:fld>
            <a:endParaRPr lang="da-DK"/>
          </a:p>
        </p:txBody>
      </p:sp>
    </p:spTree>
    <p:extLst>
      <p:ext uri="{BB962C8B-B14F-4D97-AF65-F5344CB8AC3E}">
        <p14:creationId xmlns:p14="http://schemas.microsoft.com/office/powerpoint/2010/main" val="2310690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16</a:t>
            </a:fld>
            <a:endParaRPr lang="da-DK"/>
          </a:p>
        </p:txBody>
      </p:sp>
    </p:spTree>
    <p:extLst>
      <p:ext uri="{BB962C8B-B14F-4D97-AF65-F5344CB8AC3E}">
        <p14:creationId xmlns:p14="http://schemas.microsoft.com/office/powerpoint/2010/main" val="236933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17</a:t>
            </a:fld>
            <a:endParaRPr lang="da-DK"/>
          </a:p>
        </p:txBody>
      </p:sp>
    </p:spTree>
    <p:extLst>
      <p:ext uri="{BB962C8B-B14F-4D97-AF65-F5344CB8AC3E}">
        <p14:creationId xmlns:p14="http://schemas.microsoft.com/office/powerpoint/2010/main" val="1523555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18</a:t>
            </a:fld>
            <a:endParaRPr lang="da-DK"/>
          </a:p>
        </p:txBody>
      </p:sp>
    </p:spTree>
    <p:extLst>
      <p:ext uri="{BB962C8B-B14F-4D97-AF65-F5344CB8AC3E}">
        <p14:creationId xmlns:p14="http://schemas.microsoft.com/office/powerpoint/2010/main" val="4082285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19</a:t>
            </a:fld>
            <a:endParaRPr lang="da-DK"/>
          </a:p>
        </p:txBody>
      </p:sp>
    </p:spTree>
    <p:extLst>
      <p:ext uri="{BB962C8B-B14F-4D97-AF65-F5344CB8AC3E}">
        <p14:creationId xmlns:p14="http://schemas.microsoft.com/office/powerpoint/2010/main" val="3787672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20</a:t>
            </a:fld>
            <a:endParaRPr lang="da-DK"/>
          </a:p>
        </p:txBody>
      </p:sp>
    </p:spTree>
    <p:extLst>
      <p:ext uri="{BB962C8B-B14F-4D97-AF65-F5344CB8AC3E}">
        <p14:creationId xmlns:p14="http://schemas.microsoft.com/office/powerpoint/2010/main" val="991017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21</a:t>
            </a:fld>
            <a:endParaRPr lang="da-DK"/>
          </a:p>
        </p:txBody>
      </p:sp>
    </p:spTree>
    <p:extLst>
      <p:ext uri="{BB962C8B-B14F-4D97-AF65-F5344CB8AC3E}">
        <p14:creationId xmlns:p14="http://schemas.microsoft.com/office/powerpoint/2010/main" val="1892266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22</a:t>
            </a:fld>
            <a:endParaRPr lang="da-DK"/>
          </a:p>
        </p:txBody>
      </p:sp>
    </p:spTree>
    <p:extLst>
      <p:ext uri="{BB962C8B-B14F-4D97-AF65-F5344CB8AC3E}">
        <p14:creationId xmlns:p14="http://schemas.microsoft.com/office/powerpoint/2010/main" val="3442587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23</a:t>
            </a:fld>
            <a:endParaRPr lang="da-DK"/>
          </a:p>
        </p:txBody>
      </p:sp>
    </p:spTree>
    <p:extLst>
      <p:ext uri="{BB962C8B-B14F-4D97-AF65-F5344CB8AC3E}">
        <p14:creationId xmlns:p14="http://schemas.microsoft.com/office/powerpoint/2010/main" val="3125383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24</a:t>
            </a:fld>
            <a:endParaRPr lang="da-DK"/>
          </a:p>
        </p:txBody>
      </p:sp>
    </p:spTree>
    <p:extLst>
      <p:ext uri="{BB962C8B-B14F-4D97-AF65-F5344CB8AC3E}">
        <p14:creationId xmlns:p14="http://schemas.microsoft.com/office/powerpoint/2010/main" val="2476061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25</a:t>
            </a:fld>
            <a:endParaRPr lang="da-DK"/>
          </a:p>
        </p:txBody>
      </p:sp>
    </p:spTree>
    <p:extLst>
      <p:ext uri="{BB962C8B-B14F-4D97-AF65-F5344CB8AC3E}">
        <p14:creationId xmlns:p14="http://schemas.microsoft.com/office/powerpoint/2010/main" val="994454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26</a:t>
            </a:fld>
            <a:endParaRPr lang="da-DK"/>
          </a:p>
        </p:txBody>
      </p:sp>
    </p:spTree>
    <p:extLst>
      <p:ext uri="{BB962C8B-B14F-4D97-AF65-F5344CB8AC3E}">
        <p14:creationId xmlns:p14="http://schemas.microsoft.com/office/powerpoint/2010/main" val="2724717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27</a:t>
            </a:fld>
            <a:endParaRPr lang="da-DK"/>
          </a:p>
        </p:txBody>
      </p:sp>
    </p:spTree>
    <p:extLst>
      <p:ext uri="{BB962C8B-B14F-4D97-AF65-F5344CB8AC3E}">
        <p14:creationId xmlns:p14="http://schemas.microsoft.com/office/powerpoint/2010/main" val="2528553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r>
              <a:rPr lang="nb-NO"/>
              <a:t> </a:t>
            </a:r>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28</a:t>
            </a:fld>
            <a:endParaRPr lang="da-DK"/>
          </a:p>
        </p:txBody>
      </p:sp>
    </p:spTree>
    <p:extLst>
      <p:ext uri="{BB962C8B-B14F-4D97-AF65-F5344CB8AC3E}">
        <p14:creationId xmlns:p14="http://schemas.microsoft.com/office/powerpoint/2010/main" val="1485881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29</a:t>
            </a:fld>
            <a:endParaRPr lang="da-DK"/>
          </a:p>
        </p:txBody>
      </p:sp>
    </p:spTree>
    <p:extLst>
      <p:ext uri="{BB962C8B-B14F-4D97-AF65-F5344CB8AC3E}">
        <p14:creationId xmlns:p14="http://schemas.microsoft.com/office/powerpoint/2010/main" val="2663318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30</a:t>
            </a:fld>
            <a:endParaRPr lang="da-DK"/>
          </a:p>
        </p:txBody>
      </p:sp>
    </p:spTree>
    <p:extLst>
      <p:ext uri="{BB962C8B-B14F-4D97-AF65-F5344CB8AC3E}">
        <p14:creationId xmlns:p14="http://schemas.microsoft.com/office/powerpoint/2010/main" val="2290389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endParaRPr lang="nb-NO" sz="1200"/>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31</a:t>
            </a:fld>
            <a:endParaRPr lang="da-DK"/>
          </a:p>
        </p:txBody>
      </p:sp>
    </p:spTree>
    <p:extLst>
      <p:ext uri="{BB962C8B-B14F-4D97-AF65-F5344CB8AC3E}">
        <p14:creationId xmlns:p14="http://schemas.microsoft.com/office/powerpoint/2010/main" val="3563844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32</a:t>
            </a:fld>
            <a:endParaRPr lang="da-DK"/>
          </a:p>
        </p:txBody>
      </p:sp>
    </p:spTree>
    <p:extLst>
      <p:ext uri="{BB962C8B-B14F-4D97-AF65-F5344CB8AC3E}">
        <p14:creationId xmlns:p14="http://schemas.microsoft.com/office/powerpoint/2010/main" val="46390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33</a:t>
            </a:fld>
            <a:endParaRPr lang="da-DK"/>
          </a:p>
        </p:txBody>
      </p:sp>
    </p:spTree>
    <p:extLst>
      <p:ext uri="{BB962C8B-B14F-4D97-AF65-F5344CB8AC3E}">
        <p14:creationId xmlns:p14="http://schemas.microsoft.com/office/powerpoint/2010/main" val="2156987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34</a:t>
            </a:fld>
            <a:endParaRPr lang="da-DK"/>
          </a:p>
        </p:txBody>
      </p:sp>
    </p:spTree>
    <p:extLst>
      <p:ext uri="{BB962C8B-B14F-4D97-AF65-F5344CB8AC3E}">
        <p14:creationId xmlns:p14="http://schemas.microsoft.com/office/powerpoint/2010/main" val="1335206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35</a:t>
            </a:fld>
            <a:endParaRPr lang="da-DK"/>
          </a:p>
        </p:txBody>
      </p:sp>
    </p:spTree>
    <p:extLst>
      <p:ext uri="{BB962C8B-B14F-4D97-AF65-F5344CB8AC3E}">
        <p14:creationId xmlns:p14="http://schemas.microsoft.com/office/powerpoint/2010/main" val="893573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36</a:t>
            </a:fld>
            <a:endParaRPr lang="da-DK"/>
          </a:p>
        </p:txBody>
      </p:sp>
    </p:spTree>
    <p:extLst>
      <p:ext uri="{BB962C8B-B14F-4D97-AF65-F5344CB8AC3E}">
        <p14:creationId xmlns:p14="http://schemas.microsoft.com/office/powerpoint/2010/main" val="2425229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37</a:t>
            </a:fld>
            <a:endParaRPr lang="da-DK"/>
          </a:p>
        </p:txBody>
      </p:sp>
    </p:spTree>
    <p:extLst>
      <p:ext uri="{BB962C8B-B14F-4D97-AF65-F5344CB8AC3E}">
        <p14:creationId xmlns:p14="http://schemas.microsoft.com/office/powerpoint/2010/main" val="233716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339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3" name="Undertitel 2">
            <a:extLst>
              <a:ext uri="{FF2B5EF4-FFF2-40B4-BE49-F238E27FC236}">
                <a16:creationId xmlns:a16="http://schemas.microsoft.com/office/drawing/2014/main" id="{55F94B69-B171-416D-9F2A-D0FA8E8DECC6}"/>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3EC53E3D-0F77-450A-966E-0EEFEBC7FD71}"/>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0C418483-A69C-B5ED-B5BF-1BE6E2B798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spTree>
    <p:extLst>
      <p:ext uri="{BB962C8B-B14F-4D97-AF65-F5344CB8AC3E}">
        <p14:creationId xmlns:p14="http://schemas.microsoft.com/office/powerpoint/2010/main" val="3742959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24E5B5A-9DF4-26F1-3BF6-1E5AAAB7838A}"/>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4" name="Undertitel 2">
            <a:extLst>
              <a:ext uri="{FF2B5EF4-FFF2-40B4-BE49-F238E27FC236}">
                <a16:creationId xmlns:a16="http://schemas.microsoft.com/office/drawing/2014/main" id="{E334F4EE-F3E0-4A90-AB8F-63B96C10831C}"/>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843933C9-D548-AC1A-46F1-E0BCAF3BC17E}"/>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30E044D6-F384-E086-F01C-5F5D7E6F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spTree>
    <p:extLst>
      <p:ext uri="{BB962C8B-B14F-4D97-AF65-F5344CB8AC3E}">
        <p14:creationId xmlns:p14="http://schemas.microsoft.com/office/powerpoint/2010/main" val="22211547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9FAEE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9720000" cy="1314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B7F4F30B-D7C9-497A-8912-B5BE29F33192}"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20000" cy="4140000"/>
          </a:xfrm>
        </p:spPr>
        <p:txBody>
          <a:bodyPr/>
          <a:lstStyle>
            <a:lvl1pPr marL="0" indent="-612000">
              <a:buNone/>
              <a:defRPr sz="1800">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8" name="Pladsholder til sidefod 2">
            <a:extLst>
              <a:ext uri="{FF2B5EF4-FFF2-40B4-BE49-F238E27FC236}">
                <a16:creationId xmlns:a16="http://schemas.microsoft.com/office/drawing/2014/main" id="{DA6CF6FB-A111-EC28-7343-16F93D62D292}"/>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345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chemeClr val="accent1"/>
        </a:solidFill>
        <a:effectLst/>
      </p:bgPr>
    </p:bg>
    <p:spTree>
      <p:nvGrpSpPr>
        <p:cNvPr id="1" name=""/>
        <p:cNvGrpSpPr/>
        <p:nvPr/>
      </p:nvGrpSpPr>
      <p:grpSpPr>
        <a:xfrm>
          <a:off x="0" y="0"/>
          <a:ext cx="0" cy="0"/>
          <a:chOff x="0" y="0"/>
          <a:chExt cx="0" cy="0"/>
        </a:xfrm>
      </p:grpSpPr>
      <p:sp>
        <p:nvSpPr>
          <p:cNvPr id="12" name="Pladsholder til billede 7">
            <a:extLst>
              <a:ext uri="{FF2B5EF4-FFF2-40B4-BE49-F238E27FC236}">
                <a16:creationId xmlns:a16="http://schemas.microsoft.com/office/drawing/2014/main" id="{D070636F-56ED-4AC0-86B8-CF2028A464AB}"/>
              </a:ext>
            </a:extLst>
          </p:cNvPr>
          <p:cNvSpPr>
            <a:spLocks noGrp="1"/>
          </p:cNvSpPr>
          <p:nvPr>
            <p:ph type="pic" sz="quarter" idx="14"/>
          </p:nvPr>
        </p:nvSpPr>
        <p:spPr>
          <a:xfrm>
            <a:off x="8460000" y="0"/>
            <a:ext cx="3732000" cy="6858000"/>
          </a:xfrm>
          <a:solidFill>
            <a:schemeClr val="bg1"/>
          </a:solidFill>
        </p:spPr>
        <p:txBody>
          <a:bodyPr lIns="360000" tIns="360000" rIns="360000" bIns="360000" anchor="t" anchorCtr="0"/>
          <a:lstStyle>
            <a:lvl1pPr algn="r">
              <a:defRPr/>
            </a:lvl1pPr>
          </a:lstStyle>
          <a:p>
            <a:r>
              <a:rPr lang="en-US"/>
              <a:t>Click icon to add picture</a:t>
            </a:r>
            <a:endParaRPr lang="da-DK"/>
          </a:p>
        </p:txBody>
      </p:sp>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2440800"/>
            <a:ext cx="7380000" cy="3240000"/>
          </a:xfrm>
          <a:noFill/>
        </p:spPr>
        <p:txBody>
          <a:bodyPr lIns="0" tIns="0" rIns="360000" bIns="0" anchor="t" anchorCtr="0">
            <a:noAutofit/>
          </a:bodyPr>
          <a:lstStyle>
            <a:lvl1pPr algn="l">
              <a:defRPr sz="3800" b="1">
                <a:solidFill>
                  <a:schemeClr val="bg1"/>
                </a:solidFill>
              </a:defRPr>
            </a:lvl1pPr>
          </a:lstStyle>
          <a:p>
            <a:r>
              <a:rPr lang="en-US"/>
              <a:t>Click to edit Master title style</a:t>
            </a:r>
            <a:endParaRPr lang="da-DK"/>
          </a:p>
        </p:txBody>
      </p:sp>
      <p:sp>
        <p:nvSpPr>
          <p:cNvPr id="4" name="Pladsholder til dato 3">
            <a:extLst>
              <a:ext uri="{FF2B5EF4-FFF2-40B4-BE49-F238E27FC236}">
                <a16:creationId xmlns:a16="http://schemas.microsoft.com/office/drawing/2014/main" id="{D44DE7F6-F8D1-4683-91F4-F5B1DFAB185E}"/>
              </a:ext>
            </a:extLst>
          </p:cNvPr>
          <p:cNvSpPr>
            <a:spLocks noGrp="1"/>
          </p:cNvSpPr>
          <p:nvPr>
            <p:ph type="dt" sz="half" idx="10"/>
          </p:nvPr>
        </p:nvSpPr>
        <p:spPr>
          <a:xfrm>
            <a:off x="9360000" y="6480000"/>
            <a:ext cx="1800000" cy="180000"/>
          </a:xfrm>
          <a:prstGeom prst="rect">
            <a:avLst/>
          </a:prstGeom>
        </p:spPr>
        <p:txBody>
          <a:bodyPr/>
          <a:lstStyle/>
          <a:p>
            <a:fld id="{A9C3AD69-9CD3-4D88-B32D-14C5B38D3859}" type="datetime1">
              <a:rPr lang="nb-NO" smtClean="0"/>
              <a:t>27.06.2025</a:t>
            </a:fld>
            <a:endParaRPr lang="da-DK"/>
          </a:p>
        </p:txBody>
      </p:sp>
      <p:sp>
        <p:nvSpPr>
          <p:cNvPr id="5" name="Pladsholder til sidefod 4">
            <a:extLst>
              <a:ext uri="{FF2B5EF4-FFF2-40B4-BE49-F238E27FC236}">
                <a16:creationId xmlns:a16="http://schemas.microsoft.com/office/drawing/2014/main" id="{2EE83EC3-9FFE-4122-B232-DC5B2B020DC3}"/>
              </a:ext>
            </a:extLst>
          </p:cNvPr>
          <p:cNvSpPr>
            <a:spLocks noGrp="1"/>
          </p:cNvSpPr>
          <p:nvPr>
            <p:ph type="ftr" sz="quarter" idx="11"/>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19C82042-8DB4-4B97-A415-FA2797A66A04}"/>
              </a:ext>
            </a:extLst>
          </p:cNvPr>
          <p:cNvSpPr>
            <a:spLocks noGrp="1"/>
          </p:cNvSpPr>
          <p:nvPr>
            <p:ph type="sldNum" sz="quarter" idx="12"/>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11" name="Pladsholder til tekst 10">
            <a:extLst>
              <a:ext uri="{FF2B5EF4-FFF2-40B4-BE49-F238E27FC236}">
                <a16:creationId xmlns:a16="http://schemas.microsoft.com/office/drawing/2014/main" id="{CD1CD501-D0E0-444F-9190-F8E84B4C977A}"/>
              </a:ext>
            </a:extLst>
          </p:cNvPr>
          <p:cNvSpPr>
            <a:spLocks noGrp="1"/>
          </p:cNvSpPr>
          <p:nvPr>
            <p:ph type="body" sz="quarter" idx="13" hasCustomPrompt="1"/>
          </p:nvPr>
        </p:nvSpPr>
        <p:spPr>
          <a:xfrm>
            <a:off x="1080000" y="617866"/>
            <a:ext cx="1440000" cy="1440000"/>
          </a:xfrm>
          <a:prstGeom prst="ellipse">
            <a:avLst/>
          </a:prstGeom>
          <a:solidFill>
            <a:srgbClr val="9FAEE5"/>
          </a:solidFill>
        </p:spPr>
        <p:txBody>
          <a:bodyPr lIns="0" tIns="36000" rIns="0" bIns="72000" anchor="ctr" anchorCtr="0">
            <a:noAutofit/>
          </a:bodyPr>
          <a:lstStyle>
            <a:lvl1pPr marL="0" indent="0" algn="ctr">
              <a:buNone/>
              <a:defRPr sz="7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1</a:t>
            </a:r>
          </a:p>
        </p:txBody>
      </p:sp>
      <p:sp>
        <p:nvSpPr>
          <p:cNvPr id="10" name="Pladsholder til sidefod 2">
            <a:extLst>
              <a:ext uri="{FF2B5EF4-FFF2-40B4-BE49-F238E27FC236}">
                <a16:creationId xmlns:a16="http://schemas.microsoft.com/office/drawing/2014/main" id="{F89136D1-8AF1-22EC-EC28-DF24B4B0325F}"/>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ESPON</a:t>
            </a:r>
            <a:r>
              <a:rPr lang="da-DK">
                <a:solidFill>
                  <a:schemeClr val="accent1"/>
                </a:solidFill>
              </a:rPr>
              <a:t> </a:t>
            </a:r>
            <a:r>
              <a:rPr lang="da-DK">
                <a:solidFill>
                  <a:schemeClr val="accent2"/>
                </a:solidFill>
              </a:rPr>
              <a:t>//</a:t>
            </a:r>
          </a:p>
        </p:txBody>
      </p:sp>
    </p:spTree>
    <p:extLst>
      <p:ext uri="{BB962C8B-B14F-4D97-AF65-F5344CB8AC3E}">
        <p14:creationId xmlns:p14="http://schemas.microsoft.com/office/powerpoint/2010/main" val="26673249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09878031-7DBA-457F-A5D2-0C7524CCBA20}"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sidefod 2">
            <a:extLst>
              <a:ext uri="{FF2B5EF4-FFF2-40B4-BE49-F238E27FC236}">
                <a16:creationId xmlns:a16="http://schemas.microsoft.com/office/drawing/2014/main" id="{95190767-D42F-4BE3-793E-9EB5ACBF4B5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1835906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bullets with pre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68000"/>
            <a:ext cx="9720000" cy="1206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EC935565-4CDD-4182-ABC8-0B340F85278B}"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tekst 7">
            <a:extLst>
              <a:ext uri="{FF2B5EF4-FFF2-40B4-BE49-F238E27FC236}">
                <a16:creationId xmlns:a16="http://schemas.microsoft.com/office/drawing/2014/main" id="{21750361-F9BE-4CEB-B2EF-BC216C3CC245}"/>
              </a:ext>
            </a:extLst>
          </p:cNvPr>
          <p:cNvSpPr>
            <a:spLocks noGrp="1"/>
          </p:cNvSpPr>
          <p:nvPr>
            <p:ph type="body" sz="quarter" idx="15"/>
          </p:nvPr>
        </p:nvSpPr>
        <p:spPr>
          <a:xfrm>
            <a:off x="1079500" y="0"/>
            <a:ext cx="9719762" cy="468000"/>
          </a:xfrm>
        </p:spPr>
        <p:txBody>
          <a:bodyPr bIns="0" anchor="b" anchorCtr="0"/>
          <a:lstStyle>
            <a:lvl1pPr marL="0" indent="0">
              <a:buNone/>
              <a:defRPr sz="1400">
                <a:solidFill>
                  <a:schemeClr val="accent2"/>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600AD673-C7FF-2C57-B096-ABF99A5AE5A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9844376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25DA487-F96F-490C-8A4B-3BC033768DDA}" type="datetime1">
              <a:rPr lang="nb-NO" smtClean="0"/>
              <a:t>27.06.2025</a:t>
            </a:fld>
            <a:endParaRPr lang="da-DK"/>
          </a:p>
        </p:txBody>
      </p:sp>
      <p:sp>
        <p:nvSpPr>
          <p:cNvPr id="8" name="Pladsholder til indhold 7">
            <a:extLst>
              <a:ext uri="{FF2B5EF4-FFF2-40B4-BE49-F238E27FC236}">
                <a16:creationId xmlns:a16="http://schemas.microsoft.com/office/drawing/2014/main" id="{7504B60A-076D-4745-A2B5-2B65295F998F}"/>
              </a:ext>
            </a:extLst>
          </p:cNvPr>
          <p:cNvSpPr>
            <a:spLocks noGrp="1"/>
          </p:cNvSpPr>
          <p:nvPr>
            <p:ph sz="quarter" idx="13"/>
          </p:nvPr>
        </p:nvSpPr>
        <p:spPr>
          <a:xfrm>
            <a:off x="108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0" name="Pladsholder til indhold 7">
            <a:extLst>
              <a:ext uri="{FF2B5EF4-FFF2-40B4-BE49-F238E27FC236}">
                <a16:creationId xmlns:a16="http://schemas.microsoft.com/office/drawing/2014/main" id="{E005E74C-7F6C-4582-9026-FF53749B5074}"/>
              </a:ext>
            </a:extLst>
          </p:cNvPr>
          <p:cNvSpPr>
            <a:spLocks noGrp="1"/>
          </p:cNvSpPr>
          <p:nvPr>
            <p:ph sz="quarter" idx="15"/>
          </p:nvPr>
        </p:nvSpPr>
        <p:spPr>
          <a:xfrm>
            <a:off x="630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135A81FC-5F03-0730-38B5-22C4319CEA40}"/>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5755531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78655C4-984C-4EED-8143-F0F05F255692}"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1979613"/>
            <a:ext cx="4500000" cy="41402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8C58DBEF-42A8-61D4-3A48-EA36284412F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821067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4500000" cy="1314000"/>
          </a:xfrm>
        </p:spPr>
        <p:txBody>
          <a:bodyPr lIns="0" tIns="0" rIns="0" bIns="0" anchor="b" anchorCtr="0">
            <a:noAutofit/>
          </a:bodyPr>
          <a:lstStyle>
            <a:lvl1pPr>
              <a:lnSpc>
                <a:spcPts val="3200"/>
              </a:lnSpc>
              <a:defRPr sz="32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B3B02267-BC5C-41A8-838F-F32532F02B38}"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0"/>
            <a:ext cx="5892000" cy="68580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FB1AA748-B1F5-C387-F068-AA337306049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3078451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small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a:xfrm>
            <a:off x="9000000" y="6480000"/>
            <a:ext cx="1800000" cy="180000"/>
          </a:xfrm>
        </p:spPr>
        <p:txBody>
          <a:bodyPr/>
          <a:lstStyle/>
          <a:p>
            <a:fld id="{46F674CC-268E-486C-8160-2354A45103CD}"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10"/>
            <a:ext cx="3420000" cy="4140803"/>
          </a:xfrm>
          <a:solidFill>
            <a:schemeClr val="bg1"/>
          </a:solidFill>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7" name="Pladsholder til indhold 6">
            <a:extLst>
              <a:ext uri="{FF2B5EF4-FFF2-40B4-BE49-F238E27FC236}">
                <a16:creationId xmlns:a16="http://schemas.microsoft.com/office/drawing/2014/main" id="{3D1C4563-C02F-4994-88BF-5E79DAEBD3CB}"/>
              </a:ext>
            </a:extLst>
          </p:cNvPr>
          <p:cNvSpPr>
            <a:spLocks noGrp="1"/>
          </p:cNvSpPr>
          <p:nvPr>
            <p:ph sz="quarter" idx="18"/>
          </p:nvPr>
        </p:nvSpPr>
        <p:spPr>
          <a:xfrm>
            <a:off x="5220001" y="1979613"/>
            <a:ext cx="5580000" cy="41402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FFF693F2-8849-F6AC-B60D-0E1404B4DA79}"/>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9435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rge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79999" y="414000"/>
            <a:ext cx="9720001" cy="1260000"/>
          </a:xfrm>
        </p:spPr>
        <p:txBody>
          <a:bodyPr lIns="0" tIns="0" rIns="0" bIns="0" anchor="b" anchorCtr="0">
            <a:noAutofit/>
          </a:bodyPr>
          <a:lstStyle>
            <a:lvl1pPr>
              <a:lnSpc>
                <a:spcPts val="4400"/>
              </a:lnSpc>
              <a:defRPr sz="38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DD30E33E-BECA-4DC5-8A65-410540B8719B}" type="datetime1">
              <a:rPr lang="nb-NO" smtClean="0"/>
              <a:t>27.06.2025</a:t>
            </a:fld>
            <a:endParaRPr lang="da-DK"/>
          </a:p>
        </p:txBody>
      </p:sp>
      <p:sp>
        <p:nvSpPr>
          <p:cNvPr id="8" name="Pladsholder til SmartArt 7">
            <a:extLst>
              <a:ext uri="{FF2B5EF4-FFF2-40B4-BE49-F238E27FC236}">
                <a16:creationId xmlns:a16="http://schemas.microsoft.com/office/drawing/2014/main" id="{9B3FC587-2EF2-4A03-971E-2B639D59503E}"/>
              </a:ext>
            </a:extLst>
          </p:cNvPr>
          <p:cNvSpPr>
            <a:spLocks noGrp="1"/>
          </p:cNvSpPr>
          <p:nvPr>
            <p:ph type="dgm" sz="quarter" idx="19"/>
          </p:nvPr>
        </p:nvSpPr>
        <p:spPr>
          <a:xfrm>
            <a:off x="1079500" y="1980000"/>
            <a:ext cx="9720263" cy="4140000"/>
          </a:xfrm>
        </p:spPr>
        <p:txBody>
          <a:bodyPr/>
          <a:lstStyle>
            <a:lvl1pPr marL="0" indent="0">
              <a:buNone/>
              <a:defRPr/>
            </a:lvl1pPr>
          </a:lstStyle>
          <a:p>
            <a:r>
              <a:rPr lang="en-US"/>
              <a:t>Click icon to add SmartArt graphic</a:t>
            </a:r>
            <a:endParaRPr lang="da-DK"/>
          </a:p>
        </p:txBody>
      </p:sp>
      <p:sp>
        <p:nvSpPr>
          <p:cNvPr id="9" name="Pladsholder til sidefod 2">
            <a:extLst>
              <a:ext uri="{FF2B5EF4-FFF2-40B4-BE49-F238E27FC236}">
                <a16:creationId xmlns:a16="http://schemas.microsoft.com/office/drawing/2014/main" id="{32109242-4088-D135-4E33-BB2CC16FCB1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47609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C023CBFA-4335-4396-9015-3ADF44E85074}"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tekst 10">
            <a:extLst>
              <a:ext uri="{FF2B5EF4-FFF2-40B4-BE49-F238E27FC236}">
                <a16:creationId xmlns:a16="http://schemas.microsoft.com/office/drawing/2014/main" id="{D5335718-3FE3-453A-8AF3-F1D7EA742D32}"/>
              </a:ext>
            </a:extLst>
          </p:cNvPr>
          <p:cNvSpPr>
            <a:spLocks noGrp="1"/>
          </p:cNvSpPr>
          <p:nvPr>
            <p:ph type="body" sz="quarter" idx="17"/>
          </p:nvPr>
        </p:nvSpPr>
        <p:spPr>
          <a:xfrm>
            <a:off x="6300000" y="1979009"/>
            <a:ext cx="4500000" cy="4140000"/>
          </a:xfrm>
          <a:solidFill>
            <a:srgbClr val="9FAEE5">
              <a:alpha val="30000"/>
            </a:srgbClr>
          </a:solidFill>
        </p:spPr>
        <p:txBody>
          <a:bodyPr lIns="252000" tIns="252000" rIns="252000" bIns="252000">
            <a:normAutofit/>
          </a:bodyPr>
          <a:lstStyle>
            <a:lvl1pPr marL="180000" indent="-180000">
              <a:buClr>
                <a:schemeClr val="tx2"/>
              </a:buClr>
              <a:buFont typeface="Wingdings" panose="05000000000000000000" pitchFamily="2" charset="2"/>
              <a:buChar char="§"/>
              <a:defRPr sz="1600">
                <a:solidFill>
                  <a:schemeClr val="tx2"/>
                </a:solidFill>
              </a:defRPr>
            </a:lvl1pPr>
            <a:lvl2pPr marL="360000" indent="-180000">
              <a:buClr>
                <a:schemeClr val="tx2"/>
              </a:buClr>
              <a:buFont typeface="Wingdings" panose="05000000000000000000" pitchFamily="2" charset="2"/>
              <a:buChar char="§"/>
              <a:defRPr>
                <a:solidFill>
                  <a:schemeClr val="tx2"/>
                </a:solidFill>
              </a:defRPr>
            </a:lvl2pPr>
            <a:lvl3pPr marL="540000" indent="-180000">
              <a:buClr>
                <a:schemeClr val="tx2"/>
              </a:buClr>
              <a:buFont typeface="Wingdings" panose="05000000000000000000" pitchFamily="2" charset="2"/>
              <a:buChar char="§"/>
              <a:defRPr>
                <a:solidFill>
                  <a:schemeClr val="tx2"/>
                </a:solidFill>
              </a:defRPr>
            </a:lvl3pPr>
            <a:lvl4pPr marL="720000" indent="-180000">
              <a:buClr>
                <a:schemeClr val="tx2"/>
              </a:buClr>
              <a:buFont typeface="Wingdings" panose="05000000000000000000" pitchFamily="2" charset="2"/>
              <a:buChar char="§"/>
              <a:defRPr>
                <a:solidFill>
                  <a:schemeClr val="tx2"/>
                </a:solidFill>
              </a:defRPr>
            </a:lvl4pPr>
            <a:lvl5pPr marL="900000" indent="-180000">
              <a:buClr>
                <a:schemeClr val="tx2"/>
              </a:buClr>
              <a:buFont typeface="Wingdings" panose="05000000000000000000" pitchFamily="2" charset="2"/>
              <a:buChar char="§"/>
              <a:defRPr>
                <a:solidFill>
                  <a:schemeClr val="tx2"/>
                </a:solidFill>
              </a:defRPr>
            </a:lvl5pPr>
            <a:lvl6pPr>
              <a:buClr>
                <a:schemeClr val="tx2"/>
              </a:buClr>
              <a:defRPr>
                <a:solidFill>
                  <a:schemeClr val="tx2"/>
                </a:solidFill>
              </a:defRPr>
            </a:lvl6pPr>
            <a:lvl7pPr marL="1260000">
              <a:buClr>
                <a:schemeClr val="tx2"/>
              </a:buClr>
              <a:defRPr>
                <a:solidFill>
                  <a:schemeClr val="tx2"/>
                </a:solidFill>
              </a:defRPr>
            </a:lvl7pPr>
            <a:lvl8pPr marL="1440000" indent="-180000">
              <a:buClr>
                <a:schemeClr val="tx2"/>
              </a:buClr>
              <a:buFont typeface="Wingdings" panose="05000000000000000000" pitchFamily="2" charset="2"/>
              <a:buChar char="§"/>
              <a:defRPr>
                <a:solidFill>
                  <a:schemeClr val="tx2"/>
                </a:solidFill>
              </a:defRPr>
            </a:lvl8pPr>
            <a:lvl9pPr marL="1620000" indent="-180000">
              <a:buClr>
                <a:schemeClr val="tx2"/>
              </a:buClr>
              <a:buFont typeface="Wingdings" panose="05000000000000000000" pitchFamily="2" charset="2"/>
              <a:buChar char="§"/>
              <a:defRPr u="none">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2" name="Pladsholder til sidefod 2">
            <a:extLst>
              <a:ext uri="{FF2B5EF4-FFF2-40B4-BE49-F238E27FC236}">
                <a16:creationId xmlns:a16="http://schemas.microsoft.com/office/drawing/2014/main" id="{81187CFF-2859-E4D4-058B-672188EBAC93}"/>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6836813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 and statements, DARK colour background">
    <p:bg>
      <p:bgPr>
        <a:solidFill>
          <a:srgbClr val="9FAEE5"/>
        </a:solidFill>
        <a:effectLst/>
      </p:bgPr>
    </p:bg>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2CBCEF42-1085-419C-8BA8-23BCA7414CC3}" type="datetime1">
              <a:rPr lang="nb-NO" smtClean="0"/>
              <a:t>27.06.2025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1"/>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solidFill>
                  <a:schemeClr val="bg1"/>
                </a:solidFill>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0D8E2F5C-4F03-1A5B-7EAD-229FD76B28C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42882150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 and statements, LIGHT colour backgroun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871204D9-478A-486C-B2B3-5AE5FE993788}" type="datetime1">
              <a:rPr lang="nb-NO" smtClean="0"/>
              <a:t>27.06.2025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2"/>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4AC67D22-E74F-93C1-8375-02359868DAB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7205289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maps">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12E354A1-E814-4CE3-B772-134096C53623}"/>
              </a:ext>
            </a:extLst>
          </p:cNvPr>
          <p:cNvSpPr>
            <a:spLocks noGrp="1"/>
          </p:cNvSpPr>
          <p:nvPr>
            <p:ph type="pic" sz="quarter" idx="13"/>
          </p:nvPr>
        </p:nvSpPr>
        <p:spPr>
          <a:xfrm>
            <a:off x="0" y="0"/>
            <a:ext cx="12192000" cy="6858000"/>
          </a:xfrm>
        </p:spPr>
        <p:txBody>
          <a:bodyPr/>
          <a:lstStyle>
            <a:lvl1pPr marL="0" indent="0">
              <a:buNone/>
              <a:defRPr/>
            </a:lvl1pPr>
          </a:lstStyle>
          <a:p>
            <a:r>
              <a:rPr lang="en-US"/>
              <a:t>Click icon to add picture</a:t>
            </a:r>
            <a:endParaRPr lang="da-DK"/>
          </a:p>
        </p:txBody>
      </p:sp>
      <p:sp>
        <p:nvSpPr>
          <p:cNvPr id="3" name="Pladsholder til sidefod 2">
            <a:extLst>
              <a:ext uri="{FF2B5EF4-FFF2-40B4-BE49-F238E27FC236}">
                <a16:creationId xmlns:a16="http://schemas.microsoft.com/office/drawing/2014/main" id="{E6CF52A7-6F2F-4BEE-B885-7246B0A3C490}"/>
              </a:ext>
            </a:extLst>
          </p:cNvPr>
          <p:cNvSpPr>
            <a:spLocks noGrp="1"/>
          </p:cNvSpPr>
          <p:nvPr>
            <p:ph type="ftr" sz="quarter" idx="10"/>
          </p:nvPr>
        </p:nvSpPr>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1D332D0D-DDAB-4CCA-A24D-ACBC4D94DB3B}"/>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5FCB0D0-ED65-43CE-99DB-B5202260ED0C}"/>
              </a:ext>
            </a:extLst>
          </p:cNvPr>
          <p:cNvSpPr>
            <a:spLocks noGrp="1"/>
          </p:cNvSpPr>
          <p:nvPr>
            <p:ph type="dt" sz="half" idx="12"/>
          </p:nvPr>
        </p:nvSpPr>
        <p:spPr/>
        <p:txBody>
          <a:bodyPr/>
          <a:lstStyle/>
          <a:p>
            <a:fld id="{B963CC4B-EE6F-4F49-87B6-09861EC4C559}" type="datetime1">
              <a:rPr lang="nb-NO" smtClean="0"/>
              <a:t>27.06.2025</a:t>
            </a:fld>
            <a:endParaRPr lang="da-DK"/>
          </a:p>
        </p:txBody>
      </p:sp>
      <p:sp>
        <p:nvSpPr>
          <p:cNvPr id="8" name="Pladsholder til sidefod 2">
            <a:extLst>
              <a:ext uri="{FF2B5EF4-FFF2-40B4-BE49-F238E27FC236}">
                <a16:creationId xmlns:a16="http://schemas.microsoft.com/office/drawing/2014/main" id="{8E7B775D-7ABE-846F-0461-FEB74AE28671}"/>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962480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bg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1" name="Picture 10">
            <a:extLst>
              <a:ext uri="{FF2B5EF4-FFF2-40B4-BE49-F238E27FC236}">
                <a16:creationId xmlns:a16="http://schemas.microsoft.com/office/drawing/2014/main" id="{7AA69124-A8E6-1C36-C142-5F7B00DC47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pic>
        <p:nvPicPr>
          <p:cNvPr id="13" name="Billede 16">
            <a:extLst>
              <a:ext uri="{FF2B5EF4-FFF2-40B4-BE49-F238E27FC236}">
                <a16:creationId xmlns:a16="http://schemas.microsoft.com/office/drawing/2014/main" id="{DB3BAB4C-1F4A-2BC5-4E9D-222054C4843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04" t="-12257"/>
          <a:stretch/>
        </p:blipFill>
        <p:spPr>
          <a:xfrm>
            <a:off x="1859615" y="1188720"/>
            <a:ext cx="847702" cy="242475"/>
          </a:xfrm>
          <a:prstGeom prst="rect">
            <a:avLst/>
          </a:prstGeom>
        </p:spPr>
      </p:pic>
      <p:sp>
        <p:nvSpPr>
          <p:cNvPr id="15" name="TextBox 14">
            <a:extLst>
              <a:ext uri="{FF2B5EF4-FFF2-40B4-BE49-F238E27FC236}">
                <a16:creationId xmlns:a16="http://schemas.microsoft.com/office/drawing/2014/main" id="{DA58809E-475B-599C-7745-E6B93D69626D}"/>
              </a:ext>
            </a:extLst>
          </p:cNvPr>
          <p:cNvSpPr txBox="1"/>
          <p:nvPr userDrawn="1"/>
        </p:nvSpPr>
        <p:spPr>
          <a:xfrm>
            <a:off x="1079999" y="1221974"/>
            <a:ext cx="768096" cy="184666"/>
          </a:xfrm>
          <a:prstGeom prst="rect">
            <a:avLst/>
          </a:prstGeom>
          <a:noFill/>
        </p:spPr>
        <p:txBody>
          <a:bodyPr wrap="square" lIns="0" tIns="0" rIns="0" bIns="0" rtlCol="0">
            <a:spAutoFit/>
          </a:bodyPr>
          <a:lstStyle/>
          <a:p>
            <a:r>
              <a:rPr lang="en-HR" sz="1200" b="1">
                <a:solidFill>
                  <a:schemeClr val="bg1"/>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40068333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dsli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accent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4" name="Picture 13">
            <a:extLst>
              <a:ext uri="{FF2B5EF4-FFF2-40B4-BE49-F238E27FC236}">
                <a16:creationId xmlns:a16="http://schemas.microsoft.com/office/drawing/2014/main" id="{CA138707-7DB7-EE5D-79A3-C144A7450EB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pic>
        <p:nvPicPr>
          <p:cNvPr id="16" name="Picture 3" descr="D:\Users\iotzov\Desktop\PPT template\social media-01.png">
            <a:extLst>
              <a:ext uri="{FF2B5EF4-FFF2-40B4-BE49-F238E27FC236}">
                <a16:creationId xmlns:a16="http://schemas.microsoft.com/office/drawing/2014/main" id="{C9890C94-0584-3A95-68C6-1FE6636E52CB}"/>
              </a:ext>
            </a:extLst>
          </p:cNvPr>
          <p:cNvPicPr>
            <a:picLocks noChangeAspect="1" noChangeArrowheads="1"/>
          </p:cNvPicPr>
          <p:nvPr userDrawn="1"/>
        </p:nvPicPr>
        <p:blipFill rotWithShape="1">
          <a:blip r:embed="rId6" cstate="print"/>
          <a:srcRect l="40760"/>
          <a:stretch/>
        </p:blipFill>
        <p:spPr bwMode="auto">
          <a:xfrm>
            <a:off x="1804750" y="1030863"/>
            <a:ext cx="986146" cy="542209"/>
          </a:xfrm>
          <a:prstGeom prst="rect">
            <a:avLst/>
          </a:prstGeom>
          <a:noFill/>
        </p:spPr>
      </p:pic>
      <p:sp>
        <p:nvSpPr>
          <p:cNvPr id="17" name="TextBox 16">
            <a:extLst>
              <a:ext uri="{FF2B5EF4-FFF2-40B4-BE49-F238E27FC236}">
                <a16:creationId xmlns:a16="http://schemas.microsoft.com/office/drawing/2014/main" id="{96D55832-238C-5928-890C-3754A9CD424E}"/>
              </a:ext>
            </a:extLst>
          </p:cNvPr>
          <p:cNvSpPr txBox="1"/>
          <p:nvPr userDrawn="1"/>
        </p:nvSpPr>
        <p:spPr>
          <a:xfrm>
            <a:off x="1079998" y="1229177"/>
            <a:ext cx="768096" cy="184666"/>
          </a:xfrm>
          <a:prstGeom prst="rect">
            <a:avLst/>
          </a:prstGeom>
          <a:noFill/>
        </p:spPr>
        <p:txBody>
          <a:bodyPr wrap="square" lIns="0" tIns="0" rIns="0" bIns="0" rtlCol="0">
            <a:spAutoFit/>
          </a:bodyPr>
          <a:lstStyle/>
          <a:p>
            <a:r>
              <a:rPr lang="en-HR" sz="1200" b="1">
                <a:solidFill>
                  <a:srgbClr val="164193"/>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2025213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DF82736A-1ACB-4005-81FA-A5B4587D6587}" type="datetime1">
              <a:rPr lang="nb-NO" smtClean="0"/>
              <a:t>27.06.2025</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 Kompetansesenter for offentlig innovasjon (KOI)</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1873247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3" pos="49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p>
        </p:txBody>
      </p:sp>
    </p:spTree>
    <p:extLst>
      <p:ext uri="{BB962C8B-B14F-4D97-AF65-F5344CB8AC3E}">
        <p14:creationId xmlns:p14="http://schemas.microsoft.com/office/powerpoint/2010/main" val="16114575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E2B8-8EB9-2947-8223-2AE6B18BF3D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873119A-6B8C-3A45-80CD-89A448362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DEFF722-7B70-D64C-B290-A7F313B84896}"/>
              </a:ext>
            </a:extLst>
          </p:cNvPr>
          <p:cNvSpPr>
            <a:spLocks noGrp="1"/>
          </p:cNvSpPr>
          <p:nvPr>
            <p:ph type="dt" sz="half" idx="10"/>
          </p:nvPr>
        </p:nvSpPr>
        <p:spPr/>
        <p:txBody>
          <a:bodyPr/>
          <a:lstStyle/>
          <a:p>
            <a:fld id="{19FC35F1-D3E0-4D96-8753-BE5B56BFF62B}" type="datetime1">
              <a:rPr lang="nb-NO" smtClean="0"/>
              <a:t>27.06.2025</a:t>
            </a:fld>
            <a:endParaRPr lang="nb-NO"/>
          </a:p>
        </p:txBody>
      </p:sp>
      <p:sp>
        <p:nvSpPr>
          <p:cNvPr id="5" name="Plassholder for bunntekst 4">
            <a:extLst>
              <a:ext uri="{FF2B5EF4-FFF2-40B4-BE49-F238E27FC236}">
                <a16:creationId xmlns:a16="http://schemas.microsoft.com/office/drawing/2014/main" id="{B4E684B5-67FB-954B-8D69-41E2F75D7047}"/>
              </a:ext>
            </a:extLst>
          </p:cNvPr>
          <p:cNvSpPr>
            <a:spLocks noGrp="1"/>
          </p:cNvSpPr>
          <p:nvPr>
            <p:ph type="ftr" sz="quarter" idx="11"/>
          </p:nvPr>
        </p:nvSpPr>
        <p:spPr/>
        <p:txBody>
          <a:bodyPr/>
          <a:lstStyle/>
          <a:p>
            <a:r>
              <a:rPr lang="nb-NO"/>
              <a:t>© Kompetansesenter for offentlig innovasjon (KOI)</a:t>
            </a:r>
          </a:p>
        </p:txBody>
      </p:sp>
      <p:sp>
        <p:nvSpPr>
          <p:cNvPr id="6" name="Plassholder for lysbildenummer 5">
            <a:extLst>
              <a:ext uri="{FF2B5EF4-FFF2-40B4-BE49-F238E27FC236}">
                <a16:creationId xmlns:a16="http://schemas.microsoft.com/office/drawing/2014/main" id="{71D12FFB-9760-0841-A2D9-5E8625468C3E}"/>
              </a:ext>
            </a:extLst>
          </p:cNvPr>
          <p:cNvSpPr>
            <a:spLocks noGrp="1"/>
          </p:cNvSpPr>
          <p:nvPr>
            <p:ph type="sldNum" sz="quarter" idx="12"/>
          </p:nvPr>
        </p:nvSpPr>
        <p:spPr/>
        <p:txBody>
          <a:bodyPr/>
          <a:lstStyle/>
          <a:p>
            <a:fld id="{B9FC3BAF-1BC9-AB47-B824-9F1E9107C97D}" type="slidenum">
              <a:rPr lang="nb-NO" smtClean="0"/>
              <a:t>‹#›</a:t>
            </a:fld>
            <a:endParaRPr lang="nb-NO"/>
          </a:p>
        </p:txBody>
      </p:sp>
    </p:spTree>
    <p:extLst>
      <p:ext uri="{BB962C8B-B14F-4D97-AF65-F5344CB8AC3E}">
        <p14:creationId xmlns:p14="http://schemas.microsoft.com/office/powerpoint/2010/main" val="9691051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8164D8C-CB59-4934-871B-9F66CC2CA3C2}"/>
              </a:ext>
            </a:extLst>
          </p:cNvPr>
          <p:cNvSpPr>
            <a:spLocks noGrp="1"/>
          </p:cNvSpPr>
          <p:nvPr>
            <p:ph type="title"/>
          </p:nvPr>
        </p:nvSpPr>
        <p:spPr>
          <a:xfrm>
            <a:off x="1080000" y="414000"/>
            <a:ext cx="9720000" cy="1260000"/>
          </a:xfrm>
          <a:prstGeom prst="rect">
            <a:avLst/>
          </a:prstGeom>
        </p:spPr>
        <p:txBody>
          <a:bodyPr vert="horz" lIns="0" tIns="0" rIns="0" bIns="0" rtlCol="0" anchor="b" anchorCtr="0">
            <a:noAutofit/>
          </a:bodyPr>
          <a:lstStyle/>
          <a:p>
            <a:endParaRPr lang="da-DK"/>
          </a:p>
        </p:txBody>
      </p:sp>
      <p:sp>
        <p:nvSpPr>
          <p:cNvPr id="3" name="Pladsholder til tekst 2">
            <a:extLst>
              <a:ext uri="{FF2B5EF4-FFF2-40B4-BE49-F238E27FC236}">
                <a16:creationId xmlns:a16="http://schemas.microsoft.com/office/drawing/2014/main" id="{DF2E75FC-CE4D-4566-BF4B-11E94AEEFA9F}"/>
              </a:ext>
            </a:extLst>
          </p:cNvPr>
          <p:cNvSpPr>
            <a:spLocks noGrp="1"/>
          </p:cNvSpPr>
          <p:nvPr>
            <p:ph type="body" idx="1"/>
          </p:nvPr>
        </p:nvSpPr>
        <p:spPr>
          <a:xfrm>
            <a:off x="1080000" y="1980000"/>
            <a:ext cx="9720000" cy="4140000"/>
          </a:xfrm>
          <a:prstGeom prst="rect">
            <a:avLst/>
          </a:prstGeom>
        </p:spPr>
        <p:txBody>
          <a:bodyPr vert="horz" lIns="0" tIns="0" rIns="0" bIns="0" rtlCol="0">
            <a:no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a:p>
            <a:pPr lvl="5"/>
            <a:r>
              <a:rPr lang="da-DK"/>
              <a:t>Sjette niveau</a:t>
            </a:r>
          </a:p>
          <a:p>
            <a:pPr lvl="6"/>
            <a:r>
              <a:rPr lang="da-DK"/>
              <a:t>Syvende niveau</a:t>
            </a:r>
          </a:p>
          <a:p>
            <a:pPr lvl="7"/>
            <a:r>
              <a:rPr lang="da-DK"/>
              <a:t>Ottende niveau</a:t>
            </a:r>
          </a:p>
          <a:p>
            <a:pPr lvl="8"/>
            <a:r>
              <a:rPr lang="da-DK"/>
              <a:t>Niende niveau</a:t>
            </a:r>
          </a:p>
        </p:txBody>
      </p:sp>
      <p:sp>
        <p:nvSpPr>
          <p:cNvPr id="5" name="Pladsholder til sidefod 4">
            <a:extLst>
              <a:ext uri="{FF2B5EF4-FFF2-40B4-BE49-F238E27FC236}">
                <a16:creationId xmlns:a16="http://schemas.microsoft.com/office/drawing/2014/main" id="{2CB0B4A3-850C-437A-BA5C-B5C16D09C769}"/>
              </a:ext>
            </a:extLst>
          </p:cNvPr>
          <p:cNvSpPr>
            <a:spLocks noGrp="1"/>
          </p:cNvSpPr>
          <p:nvPr>
            <p:ph type="ftr" sz="quarter" idx="3"/>
          </p:nvPr>
        </p:nvSpPr>
        <p:spPr>
          <a:xfrm>
            <a:off x="1566000" y="6480000"/>
            <a:ext cx="5400000" cy="180000"/>
          </a:xfrm>
          <a:prstGeom prst="rect">
            <a:avLst/>
          </a:prstGeom>
        </p:spPr>
        <p:txBody>
          <a:bodyPr vert="horz" lIns="0" tIns="0" rIns="0" bIns="0" rtlCol="0" anchor="ctr"/>
          <a:lstStyle>
            <a:lvl1pPr algn="l">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75927D54-696A-40B4-820B-658BE4F2AC91}"/>
              </a:ext>
            </a:extLst>
          </p:cNvPr>
          <p:cNvSpPr>
            <a:spLocks noGrp="1"/>
          </p:cNvSpPr>
          <p:nvPr>
            <p:ph type="sldNum" sz="quarter" idx="4"/>
          </p:nvPr>
        </p:nvSpPr>
        <p:spPr>
          <a:xfrm>
            <a:off x="108000" y="6480000"/>
            <a:ext cx="468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65B7C27-3FE4-4A2D-B806-6F5728E302F6}" type="slidenum">
              <a:rPr lang="da-DK" smtClean="0"/>
              <a:pPr/>
              <a:t>‹#›</a:t>
            </a:fld>
            <a:endParaRPr lang="da-DK"/>
          </a:p>
        </p:txBody>
      </p:sp>
      <p:sp>
        <p:nvSpPr>
          <p:cNvPr id="8" name="Pladsholder til dato 7">
            <a:extLst>
              <a:ext uri="{FF2B5EF4-FFF2-40B4-BE49-F238E27FC236}">
                <a16:creationId xmlns:a16="http://schemas.microsoft.com/office/drawing/2014/main" id="{18834146-4217-4D85-A795-60426981F867}"/>
              </a:ext>
            </a:extLst>
          </p:cNvPr>
          <p:cNvSpPr>
            <a:spLocks noGrp="1"/>
          </p:cNvSpPr>
          <p:nvPr>
            <p:ph type="dt" sz="half" idx="2"/>
          </p:nvPr>
        </p:nvSpPr>
        <p:spPr>
          <a:xfrm>
            <a:off x="9000000" y="6480000"/>
            <a:ext cx="1800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CD92056-1373-4887-B9E7-99092CB290E0}" type="datetime1">
              <a:rPr lang="nb-NO" smtClean="0"/>
              <a:t>27.06.2025</a:t>
            </a:fld>
            <a:endParaRPr lang="da-DK"/>
          </a:p>
        </p:txBody>
      </p:sp>
    </p:spTree>
    <p:extLst>
      <p:ext uri="{BB962C8B-B14F-4D97-AF65-F5344CB8AC3E}">
        <p14:creationId xmlns:p14="http://schemas.microsoft.com/office/powerpoint/2010/main" val="23918828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dt="0"/>
  <p:txStyles>
    <p:titleStyle>
      <a:lvl1pPr algn="l" defTabSz="914400" rtl="0" eaLnBrk="1" latinLnBrk="0" hangingPunct="1">
        <a:lnSpc>
          <a:spcPts val="4400"/>
        </a:lnSpc>
        <a:spcBef>
          <a:spcPct val="0"/>
        </a:spcBef>
        <a:buNone/>
        <a:defRPr sz="38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6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4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2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90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08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26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44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162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1.xml"/><Relationship Id="rId18" Type="http://schemas.openxmlformats.org/officeDocument/2006/relationships/image" Target="../media/image20.png"/><Relationship Id="rId26" Type="http://schemas.openxmlformats.org/officeDocument/2006/relationships/slide" Target="slide21.xml"/><Relationship Id="rId3" Type="http://schemas.openxmlformats.org/officeDocument/2006/relationships/image" Target="../media/image13.jpeg"/><Relationship Id="rId21" Type="http://schemas.openxmlformats.org/officeDocument/2006/relationships/customXml" Target="../ink/ink5.xml"/><Relationship Id="rId7" Type="http://schemas.openxmlformats.org/officeDocument/2006/relationships/slide" Target="slide14.xml"/><Relationship Id="rId12" Type="http://schemas.openxmlformats.org/officeDocument/2006/relationships/image" Target="../media/image17.svg"/><Relationship Id="rId17" Type="http://schemas.openxmlformats.org/officeDocument/2006/relationships/customXml" Target="../ink/ink3.xml"/><Relationship Id="rId25" Type="http://schemas.openxmlformats.org/officeDocument/2006/relationships/slide" Target="slide10.xml"/><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15.xml"/><Relationship Id="rId6" Type="http://schemas.openxmlformats.org/officeDocument/2006/relationships/slide" Target="slide7.xml"/><Relationship Id="rId11" Type="http://schemas.openxmlformats.org/officeDocument/2006/relationships/image" Target="../media/image16.png"/><Relationship Id="rId24" Type="http://schemas.openxmlformats.org/officeDocument/2006/relationships/image" Target="../media/image23.png"/><Relationship Id="rId5" Type="http://schemas.openxmlformats.org/officeDocument/2006/relationships/slide" Target="slide4.xml"/><Relationship Id="rId15" Type="http://schemas.openxmlformats.org/officeDocument/2006/relationships/customXml" Target="../ink/ink2.xml"/><Relationship Id="rId23" Type="http://schemas.openxmlformats.org/officeDocument/2006/relationships/customXml" Target="../ink/ink6.xml"/><Relationship Id="rId10" Type="http://schemas.openxmlformats.org/officeDocument/2006/relationships/slide" Target="slide31.xml"/><Relationship Id="rId19" Type="http://schemas.openxmlformats.org/officeDocument/2006/relationships/customXml" Target="../ink/ink4.xml"/><Relationship Id="rId4" Type="http://schemas.openxmlformats.org/officeDocument/2006/relationships/slide" Target="slide3.xml"/><Relationship Id="rId9" Type="http://schemas.openxmlformats.org/officeDocument/2006/relationships/image" Target="../media/image15.svg"/><Relationship Id="rId14" Type="http://schemas.openxmlformats.org/officeDocument/2006/relationships/image" Target="../media/image18.pn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slide" Target="slide3.xml"/><Relationship Id="rId3" Type="http://schemas.openxmlformats.org/officeDocument/2006/relationships/customXml" Target="../ink/ink7.xml"/><Relationship Id="rId7" Type="http://schemas.openxmlformats.org/officeDocument/2006/relationships/hyperlink" Target="https://www.inn.no/koi/digital-verktoykasse-koi/verktoy-rupil-planlegging/mal-til-inivitasjon-til-verksted.docx" TargetMode="External"/><Relationship Id="rId12" Type="http://schemas.openxmlformats.org/officeDocument/2006/relationships/image" Target="../media/image29.svg"/><Relationship Id="rId17" Type="http://schemas.openxmlformats.org/officeDocument/2006/relationships/image" Target="../media/image9.svg"/><Relationship Id="rId2" Type="http://schemas.openxmlformats.org/officeDocument/2006/relationships/notesSlide" Target="../notesSlides/notesSlide5.xml"/><Relationship Id="rId16"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customXml" Target="../ink/ink8.xml"/><Relationship Id="rId15" Type="http://schemas.openxmlformats.org/officeDocument/2006/relationships/image" Target="../media/image31.svg"/><Relationship Id="rId10" Type="http://schemas.openxmlformats.org/officeDocument/2006/relationships/slide" Target="slide6.xml"/><Relationship Id="rId4" Type="http://schemas.openxmlformats.org/officeDocument/2006/relationships/image" Target="../media/image23.png"/><Relationship Id="rId9" Type="http://schemas.openxmlformats.org/officeDocument/2006/relationships/slide" Target="slide5.xml"/><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inn.no/koi/digital-verktoykasse-koi/verktoy-rupil-planlegging/mal-til-kjoreplan-med-huskeliste-(1).docx" TargetMode="External"/><Relationship Id="rId7" Type="http://schemas.openxmlformats.org/officeDocument/2006/relationships/hyperlink" Target="https://ec.europa.eu/eurostat/data/database" TargetMode="External"/><Relationship Id="rId12" Type="http://schemas.openxmlformats.org/officeDocument/2006/relationships/image" Target="../media/image31.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ssb.no/" TargetMode="External"/><Relationship Id="rId11" Type="http://schemas.openxmlformats.org/officeDocument/2006/relationships/image" Target="../media/image30.png"/><Relationship Id="rId5" Type="http://schemas.openxmlformats.org/officeDocument/2006/relationships/hyperlink" Target="https://www.innlandsstatistikk.no/" TargetMode="External"/><Relationship Id="rId10" Type="http://schemas.openxmlformats.org/officeDocument/2006/relationships/slide" Target="slide3.xml"/><Relationship Id="rId4" Type="http://schemas.openxmlformats.org/officeDocument/2006/relationships/image" Target="../media/image32.pn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31.sv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6.jpeg"/><Relationship Id="rId11" Type="http://schemas.openxmlformats.org/officeDocument/2006/relationships/image" Target="../media/image30.png"/><Relationship Id="rId5" Type="http://schemas.openxmlformats.org/officeDocument/2006/relationships/image" Target="../media/image35.jpeg"/><Relationship Id="rId10" Type="http://schemas.openxmlformats.org/officeDocument/2006/relationships/slide" Target="slide3.xml"/><Relationship Id="rId4" Type="http://schemas.openxmlformats.org/officeDocument/2006/relationships/image" Target="../media/image34.jpeg"/><Relationship Id="rId9" Type="http://schemas.openxmlformats.org/officeDocument/2006/relationships/slide" Target="slide8.xml"/></Relationships>
</file>

<file path=ppt/slides/_rels/slide9.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notesSlide" Target="../notesSlides/notesSlide9.xml"/><Relationship Id="rId7" Type="http://schemas.openxmlformats.org/officeDocument/2006/relationships/image" Target="../media/image9.svg"/><Relationship Id="rId2" Type="http://schemas.openxmlformats.org/officeDocument/2006/relationships/slideLayout" Target="../slideLayouts/slideLayout6.xml"/><Relationship Id="rId1" Type="http://schemas.openxmlformats.org/officeDocument/2006/relationships/video" Target="https://www.youtube.com/embed/-9_6uhgQ-3s?feature=oembed" TargetMode="External"/><Relationship Id="rId6" Type="http://schemas.openxmlformats.org/officeDocument/2006/relationships/image" Target="../media/image8.png"/><Relationship Id="rId5" Type="http://schemas.openxmlformats.org/officeDocument/2006/relationships/image" Target="../media/image39.jpeg"/><Relationship Id="rId10" Type="http://schemas.openxmlformats.org/officeDocument/2006/relationships/image" Target="../media/image31.svg"/><Relationship Id="rId4" Type="http://schemas.openxmlformats.org/officeDocument/2006/relationships/hyperlink" Target="https://www.inn.no/koi/aktuelt-fra-koi/selv-med-nedgang-i-folketallet-kan-livet-pa-bygda/" TargetMode="External"/><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0.png"/><Relationship Id="rId11" Type="http://schemas.openxmlformats.org/officeDocument/2006/relationships/image" Target="../media/image9.svg"/><Relationship Id="rId5" Type="http://schemas.openxmlformats.org/officeDocument/2006/relationships/hyperlink" Target="https://www.inn.no/koi/digital-verktoykasse-koi/verktoy-rupil-planlegging/fase-3-steg-2-formuler-hovedfunn---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 Id="rId9"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17.xml"/><Relationship Id="rId11" Type="http://schemas.openxmlformats.org/officeDocument/2006/relationships/image" Target="../media/image9.svg"/><Relationship Id="rId5" Type="http://schemas.openxmlformats.org/officeDocument/2006/relationships/hyperlink" Target="https://www.inn.no/koi/digital-verktoykasse-koi/verktoy-rupil-planlegging/fase-4-steg-1-crazy-8---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8.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8" Type="http://schemas.openxmlformats.org/officeDocument/2006/relationships/hyperlink" Target="https://www.inn.no/koi/digital-verktoykasse-koi/verktoy-rupil-planlegging/fase-4-steg-2-ja!-og!.pdf" TargetMode="External"/><Relationship Id="rId3" Type="http://schemas.openxmlformats.org/officeDocument/2006/relationships/slide" Target="slide17.xml"/><Relationship Id="rId7" Type="http://schemas.openxmlformats.org/officeDocument/2006/relationships/image" Target="../media/image31.sv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10" Type="http://schemas.openxmlformats.org/officeDocument/2006/relationships/image" Target="../media/image9.svg"/><Relationship Id="rId4" Type="http://schemas.openxmlformats.org/officeDocument/2006/relationships/slide" Target="slide19.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0.xml"/><Relationship Id="rId10" Type="http://schemas.openxmlformats.org/officeDocument/2006/relationships/image" Target="../media/image42.svg"/><Relationship Id="rId4" Type="http://schemas.openxmlformats.org/officeDocument/2006/relationships/image" Target="../media/image29.sv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hyperlink" Target="https://www.inn.no/koi/digital-verktoykasse-koi/verktoy-rupil-planlegging/fase-4-steg-3-stark-matrisen---utskrift-i-a3.pdf" TargetMode="External"/><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9.sv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2.xml"/><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slide" Target="slide3.xml"/><Relationship Id="rId5" Type="http://schemas.openxmlformats.org/officeDocument/2006/relationships/diagramQuickStyle" Target="../diagrams/quickStyle1.xml"/><Relationship Id="rId10" Type="http://schemas.openxmlformats.org/officeDocument/2006/relationships/slide" Target="slide27.xml"/><Relationship Id="rId4" Type="http://schemas.openxmlformats.org/officeDocument/2006/relationships/diagramLayout" Target="../diagrams/layout1.xml"/><Relationship Id="rId9" Type="http://schemas.openxmlformats.org/officeDocument/2006/relationships/image" Target="../media/image29.svg"/></Relationships>
</file>

<file path=ppt/slides/_rels/slide2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6.xml"/><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7" Type="http://schemas.openxmlformats.org/officeDocument/2006/relationships/image" Target="../media/image31.sv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5.xml"/><Relationship Id="rId7"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0.xml"/><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3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3.xml"/><Relationship Id="rId7"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www.inn.no/koi/digital-verktoykasse-koi/verktoy-rupil-planlegging/fase-5-swot-analyse---utskrift-i-a3.pdf" TargetMode="External"/><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5.xml"/><Relationship Id="rId7"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6.xml"/><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8.png"/><Relationship Id="rId7"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hyperlink" Target="https://www.linkedin.com/feed/update/urn:li:activity:7247566702484340736" TargetMode="External"/><Relationship Id="rId4" Type="http://schemas.openxmlformats.org/officeDocument/2006/relationships/image" Target="../media/image9.svg"/><Relationship Id="rId9" Type="http://schemas.openxmlformats.org/officeDocument/2006/relationships/slide" Target="slide37.xml"/></Relationships>
</file>

<file path=ppt/slides/_rels/slide3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58.jpe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CE77-727C-0656-BDD8-AEBC534EB5D7}"/>
              </a:ext>
            </a:extLst>
          </p:cNvPr>
          <p:cNvSpPr>
            <a:spLocks noGrp="1"/>
          </p:cNvSpPr>
          <p:nvPr>
            <p:ph type="ctrTitle"/>
          </p:nvPr>
        </p:nvSpPr>
        <p:spPr>
          <a:xfrm>
            <a:off x="1056000" y="2709000"/>
            <a:ext cx="10080000" cy="720000"/>
          </a:xfrm>
        </p:spPr>
        <p:txBody>
          <a:bodyPr/>
          <a:lstStyle/>
          <a:p>
            <a:r>
              <a:rPr lang="nb-NO" sz="4800">
                <a:solidFill>
                  <a:schemeClr val="accent2"/>
                </a:solidFill>
                <a:latin typeface="Open Sans"/>
                <a:ea typeface="Open Sans"/>
                <a:cs typeface="Open Sans"/>
              </a:rPr>
              <a:t>VERKTØYKASSE</a:t>
            </a:r>
            <a:endParaRPr lang="en-HR" sz="4800">
              <a:solidFill>
                <a:schemeClr val="accent2"/>
              </a:solidFill>
              <a:latin typeface="Open Sans"/>
              <a:ea typeface="Open Sans"/>
              <a:cs typeface="Open Sans"/>
            </a:endParaRPr>
          </a:p>
        </p:txBody>
      </p:sp>
      <p:sp>
        <p:nvSpPr>
          <p:cNvPr id="3" name="Text Placeholder 2">
            <a:extLst>
              <a:ext uri="{FF2B5EF4-FFF2-40B4-BE49-F238E27FC236}">
                <a16:creationId xmlns:a16="http://schemas.microsoft.com/office/drawing/2014/main" id="{94406066-9FF5-777F-3C32-2BEFAE51A473}"/>
              </a:ext>
            </a:extLst>
          </p:cNvPr>
          <p:cNvSpPr>
            <a:spLocks noGrp="1"/>
          </p:cNvSpPr>
          <p:nvPr>
            <p:ph type="body" sz="quarter" idx="16"/>
          </p:nvPr>
        </p:nvSpPr>
        <p:spPr>
          <a:xfrm>
            <a:off x="1079999" y="4140000"/>
            <a:ext cx="7265104" cy="1502805"/>
          </a:xfrm>
        </p:spPr>
        <p:txBody>
          <a:bodyPr vert="horz" lIns="0" tIns="180000" rIns="0" bIns="0" rtlCol="0" anchor="t">
            <a:noAutofit/>
          </a:bodyPr>
          <a:lstStyle/>
          <a:p>
            <a:r>
              <a:rPr lang="nb-NO" sz="2800" b="1" err="1">
                <a:solidFill>
                  <a:schemeClr val="bg1"/>
                </a:solidFill>
                <a:latin typeface="Open Sans"/>
                <a:ea typeface="Open Sans"/>
                <a:cs typeface="Open Sans"/>
              </a:rPr>
              <a:t>RUral</a:t>
            </a:r>
            <a:r>
              <a:rPr lang="nb-NO" sz="2800" b="1">
                <a:solidFill>
                  <a:schemeClr val="bg1"/>
                </a:solidFill>
                <a:latin typeface="Open Sans"/>
                <a:ea typeface="Open Sans"/>
                <a:cs typeface="Open Sans"/>
              </a:rPr>
              <a:t> Planlegging og Innovasjons Lab</a:t>
            </a:r>
          </a:p>
          <a:p>
            <a:r>
              <a:rPr lang="nb-NO" sz="2800" b="1">
                <a:solidFill>
                  <a:schemeClr val="bg1"/>
                </a:solidFill>
                <a:latin typeface="Open Sans"/>
                <a:ea typeface="Open Sans"/>
                <a:cs typeface="Open Sans"/>
              </a:rPr>
              <a:t>(RUPIL)</a:t>
            </a:r>
            <a:endParaRPr lang="nb-NO">
              <a:solidFill>
                <a:schemeClr val="bg1"/>
              </a:solidFill>
            </a:endParaRPr>
          </a:p>
        </p:txBody>
      </p:sp>
      <p:pic>
        <p:nvPicPr>
          <p:cNvPr id="13" name="Bilde 12" descr="logo INN universitet i innlandet">
            <a:extLst>
              <a:ext uri="{FF2B5EF4-FFF2-40B4-BE49-F238E27FC236}">
                <a16:creationId xmlns:a16="http://schemas.microsoft.com/office/drawing/2014/main" id="{649D821A-0B80-DB4E-3670-655750F4E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0856" y="332468"/>
            <a:ext cx="2991129" cy="1224670"/>
          </a:xfrm>
          <a:prstGeom prst="rect">
            <a:avLst/>
          </a:prstGeom>
        </p:spPr>
      </p:pic>
    </p:spTree>
    <p:extLst>
      <p:ext uri="{BB962C8B-B14F-4D97-AF65-F5344CB8AC3E}">
        <p14:creationId xmlns:p14="http://schemas.microsoft.com/office/powerpoint/2010/main" val="24966268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E33C-20F7-BA73-F0AC-3B2F3D141143}"/>
              </a:ext>
            </a:extLst>
          </p:cNvPr>
          <p:cNvSpPr>
            <a:spLocks noGrp="1"/>
          </p:cNvSpPr>
          <p:nvPr>
            <p:ph type="title"/>
          </p:nvPr>
        </p:nvSpPr>
        <p:spPr/>
        <p:txBody>
          <a:bodyPr/>
          <a:lstStyle/>
          <a:p>
            <a:r>
              <a:rPr lang="nb-NO"/>
              <a:t>Hvordan bruker du denne verktøykassa</a:t>
            </a:r>
          </a:p>
        </p:txBody>
      </p:sp>
      <p:sp>
        <p:nvSpPr>
          <p:cNvPr id="4" name="Plassholder for tekst 3">
            <a:extLst>
              <a:ext uri="{FF2B5EF4-FFF2-40B4-BE49-F238E27FC236}">
                <a16:creationId xmlns:a16="http://schemas.microsoft.com/office/drawing/2014/main" id="{8D4CE626-8AE7-F08E-D4DE-80DC3528033A}"/>
              </a:ext>
            </a:extLst>
          </p:cNvPr>
          <p:cNvSpPr>
            <a:spLocks noGrp="1"/>
          </p:cNvSpPr>
          <p:nvPr>
            <p:ph type="body" sz="quarter" idx="14"/>
          </p:nvPr>
        </p:nvSpPr>
        <p:spPr>
          <a:xfrm>
            <a:off x="1080000" y="1753197"/>
            <a:ext cx="4790448" cy="4366802"/>
          </a:xfrm>
        </p:spPr>
        <p:txBody>
          <a:bodyPr vert="horz" lIns="0" tIns="0" rIns="0" bIns="0" rtlCol="0" anchor="t">
            <a:noAutofit/>
          </a:bodyPr>
          <a:lstStyle/>
          <a:p>
            <a:pPr marL="342900" indent="-342900">
              <a:buFont typeface="+mj-lt"/>
              <a:buAutoNum type="arabicPeriod"/>
            </a:pPr>
            <a:endParaRPr lang="nb-NO">
              <a:solidFill>
                <a:schemeClr val="tx1"/>
              </a:solidFill>
            </a:endParaRPr>
          </a:p>
          <a:p>
            <a:pPr indent="0"/>
            <a:r>
              <a:rPr lang="nb-NO">
                <a:solidFill>
                  <a:schemeClr val="tx1"/>
                </a:solidFill>
                <a:latin typeface="Open Sans"/>
                <a:ea typeface="Open Sans"/>
                <a:cs typeface="Open Sans"/>
              </a:rPr>
              <a:t>Bruk alltid </a:t>
            </a:r>
            <a:r>
              <a:rPr lang="nb-NO" b="1">
                <a:solidFill>
                  <a:schemeClr val="tx1"/>
                </a:solidFill>
                <a:latin typeface="Open Sans"/>
                <a:ea typeface="Open Sans"/>
                <a:cs typeface="Open Sans"/>
              </a:rPr>
              <a:t>presentasjonsmodus (lesevisning eller lysbildefremvisning)</a:t>
            </a:r>
            <a:endParaRPr lang="nb-NO">
              <a:solidFill>
                <a:schemeClr val="tx1"/>
              </a:solidFill>
              <a:latin typeface="Open Sans"/>
              <a:ea typeface="Open Sans"/>
              <a:cs typeface="Open Sans"/>
            </a:endParaRPr>
          </a:p>
          <a:p>
            <a:pPr marL="342900" indent="-342900">
              <a:buFont typeface="+mj-lt"/>
              <a:buAutoNum type="arabicPeriod"/>
            </a:pPr>
            <a:r>
              <a:rPr lang="nb-NO">
                <a:solidFill>
                  <a:schemeClr val="tx1"/>
                </a:solidFill>
              </a:rPr>
              <a:t>Klikk på boksene for å få forklaringer om de ulike fasene i RUPIL-prosessen.</a:t>
            </a:r>
          </a:p>
          <a:p>
            <a:pPr marL="342900" indent="-342900">
              <a:buFont typeface="+mj-lt"/>
              <a:buAutoNum type="arabicPeriod"/>
            </a:pPr>
            <a:r>
              <a:rPr lang="nb-NO" b="0" i="0">
                <a:solidFill>
                  <a:schemeClr val="tx1"/>
                </a:solidFill>
                <a:effectLst/>
              </a:rPr>
              <a:t>Klikk på den oransje pilen for å se verktøy og aktiviteter for hver fase.</a:t>
            </a:r>
            <a:r>
              <a:rPr lang="nb-NO">
                <a:solidFill>
                  <a:schemeClr val="tx1"/>
                </a:solidFill>
              </a:rPr>
              <a:t>	</a:t>
            </a:r>
          </a:p>
          <a:p>
            <a:pPr marL="342900" indent="-342900">
              <a:buFont typeface="+mj-lt"/>
              <a:buAutoNum type="arabicPeriod"/>
            </a:pPr>
            <a:r>
              <a:rPr lang="nb-NO">
                <a:solidFill>
                  <a:schemeClr val="tx1"/>
                </a:solidFill>
              </a:rPr>
              <a:t>Klikk på hjulene når du vil gå tilbake til RUPIL-modellen.</a:t>
            </a:r>
          </a:p>
          <a:p>
            <a:pPr marL="342900" indent="-342900">
              <a:buFont typeface="+mj-lt"/>
              <a:buAutoNum type="arabicPeriod"/>
            </a:pPr>
            <a:r>
              <a:rPr lang="nb-NO">
                <a:solidFill>
                  <a:schemeClr val="tx1"/>
                </a:solidFill>
              </a:rPr>
              <a:t>Klikk 	       for å laste ned materiale du kan bruke. </a:t>
            </a:r>
          </a:p>
          <a:p>
            <a:pPr indent="0"/>
            <a:endParaRPr lang="nb-NO">
              <a:solidFill>
                <a:schemeClr val="tx1"/>
              </a:solidFill>
            </a:endParaRPr>
          </a:p>
          <a:p>
            <a:pPr marL="342900" indent="-342900">
              <a:buFont typeface="Arial" panose="020B0604020202020204" pitchFamily="34" charset="0"/>
              <a:buChar char="•"/>
            </a:pPr>
            <a:endParaRPr lang="nb-NO">
              <a:solidFill>
                <a:schemeClr val="tx1"/>
              </a:solidFill>
            </a:endParaRPr>
          </a:p>
          <a:p>
            <a:pPr marL="342900" indent="-342900">
              <a:buFont typeface="+mj-lt"/>
              <a:buAutoNum type="arabicPeriod"/>
            </a:pPr>
            <a:endParaRPr lang="nb-NO">
              <a:solidFill>
                <a:schemeClr val="tx1"/>
              </a:solidFill>
            </a:endParaRPr>
          </a:p>
          <a:p>
            <a:pPr indent="-611505">
              <a:buFont typeface="Arial" panose="020B0604020202020204" pitchFamily="34" charset="0"/>
              <a:buChar char="•"/>
            </a:pPr>
            <a:endParaRPr lang="nb-NO">
              <a:solidFill>
                <a:schemeClr val="tx1"/>
              </a:solidFill>
            </a:endParaRPr>
          </a:p>
        </p:txBody>
      </p:sp>
      <p:pic>
        <p:nvPicPr>
          <p:cNvPr id="7" name="Grafikk 6" descr="Markør med heldekkende fyll">
            <a:extLst>
              <a:ext uri="{FF2B5EF4-FFF2-40B4-BE49-F238E27FC236}">
                <a16:creationId xmlns:a16="http://schemas.microsoft.com/office/drawing/2014/main" id="{16B2A7C8-049B-3B7E-DD8A-21217318D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49479" y="4758791"/>
            <a:ext cx="457200" cy="457200"/>
          </a:xfrm>
          <a:prstGeom prst="rect">
            <a:avLst/>
          </a:prstGeom>
        </p:spPr>
      </p:pic>
      <p:sp>
        <p:nvSpPr>
          <p:cNvPr id="16" name="TekstSylinder 15">
            <a:extLst>
              <a:ext uri="{FF2B5EF4-FFF2-40B4-BE49-F238E27FC236}">
                <a16:creationId xmlns:a16="http://schemas.microsoft.com/office/drawing/2014/main" id="{90A7E4A3-99AB-2A9D-282E-A78CF7252FDB}"/>
              </a:ext>
            </a:extLst>
          </p:cNvPr>
          <p:cNvSpPr txBox="1"/>
          <p:nvPr/>
        </p:nvSpPr>
        <p:spPr>
          <a:xfrm>
            <a:off x="6563795" y="2034001"/>
            <a:ext cx="228035" cy="369332"/>
          </a:xfrm>
          <a:prstGeom prst="rect">
            <a:avLst/>
          </a:prstGeom>
          <a:noFill/>
        </p:spPr>
        <p:txBody>
          <a:bodyPr wrap="square" rtlCol="0">
            <a:spAutoFit/>
          </a:bodyPr>
          <a:lstStyle/>
          <a:p>
            <a:r>
              <a:rPr lang="nb-NO">
                <a:solidFill>
                  <a:schemeClr val="accent2"/>
                </a:solidFill>
              </a:rPr>
              <a:t>1</a:t>
            </a:r>
          </a:p>
        </p:txBody>
      </p:sp>
      <p:pic>
        <p:nvPicPr>
          <p:cNvPr id="6" name="Bilde 5" descr="rupil-modellen illustrasjon ">
            <a:extLst>
              <a:ext uri="{FF2B5EF4-FFF2-40B4-BE49-F238E27FC236}">
                <a16:creationId xmlns:a16="http://schemas.microsoft.com/office/drawing/2014/main" id="{D67D6C0A-E974-3DE2-83BD-1D6EED822B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72205" y="1986070"/>
            <a:ext cx="4065866" cy="2316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kstSylinder 16">
            <a:extLst>
              <a:ext uri="{FF2B5EF4-FFF2-40B4-BE49-F238E27FC236}">
                <a16:creationId xmlns:a16="http://schemas.microsoft.com/office/drawing/2014/main" id="{0F4C4C60-4299-4B18-F194-DBCF09D5E98E}"/>
              </a:ext>
            </a:extLst>
          </p:cNvPr>
          <p:cNvSpPr txBox="1"/>
          <p:nvPr/>
        </p:nvSpPr>
        <p:spPr>
          <a:xfrm>
            <a:off x="8358360" y="4377779"/>
            <a:ext cx="228035" cy="369332"/>
          </a:xfrm>
          <a:prstGeom prst="rect">
            <a:avLst/>
          </a:prstGeom>
          <a:noFill/>
        </p:spPr>
        <p:txBody>
          <a:bodyPr wrap="square" rtlCol="0">
            <a:spAutoFit/>
          </a:bodyPr>
          <a:lstStyle/>
          <a:p>
            <a:r>
              <a:rPr lang="nb-NO">
                <a:solidFill>
                  <a:schemeClr val="accent2"/>
                </a:solidFill>
              </a:rPr>
              <a:t>2</a:t>
            </a:r>
          </a:p>
        </p:txBody>
      </p:sp>
      <p:pic>
        <p:nvPicPr>
          <p:cNvPr id="8" name="Bilde 7" descr="eksemple på hvor man skal klikke for å se mer om denne fasen&#10;">
            <a:extLst>
              <a:ext uri="{FF2B5EF4-FFF2-40B4-BE49-F238E27FC236}">
                <a16:creationId xmlns:a16="http://schemas.microsoft.com/office/drawing/2014/main" id="{88EEE88C-3AC4-B70C-E924-CCC99C1CBF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82845" y="3479934"/>
            <a:ext cx="2222353" cy="140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kstSylinder 17">
            <a:extLst>
              <a:ext uri="{FF2B5EF4-FFF2-40B4-BE49-F238E27FC236}">
                <a16:creationId xmlns:a16="http://schemas.microsoft.com/office/drawing/2014/main" id="{C12C23A0-4667-8499-73DC-75E0C48A7E3C}"/>
              </a:ext>
            </a:extLst>
          </p:cNvPr>
          <p:cNvSpPr txBox="1"/>
          <p:nvPr/>
        </p:nvSpPr>
        <p:spPr>
          <a:xfrm>
            <a:off x="9548142" y="5031325"/>
            <a:ext cx="228035" cy="369332"/>
          </a:xfrm>
          <a:prstGeom prst="rect">
            <a:avLst/>
          </a:prstGeom>
          <a:noFill/>
        </p:spPr>
        <p:txBody>
          <a:bodyPr wrap="square" rtlCol="0">
            <a:spAutoFit/>
          </a:bodyPr>
          <a:lstStyle/>
          <a:p>
            <a:r>
              <a:rPr lang="nb-NO">
                <a:solidFill>
                  <a:schemeClr val="accent2"/>
                </a:solidFill>
              </a:rPr>
              <a:t>3</a:t>
            </a:r>
          </a:p>
        </p:txBody>
      </p:sp>
      <p:pic>
        <p:nvPicPr>
          <p:cNvPr id="10" name="Bilde 9" descr="Eksempel på hvor man skal klikke for å komme til hovedbilde av rupil-modellen&#10;">
            <a:hlinkClick r:id="rId7" action="ppaction://hlinksldjump"/>
            <a:extLst>
              <a:ext uri="{FF2B5EF4-FFF2-40B4-BE49-F238E27FC236}">
                <a16:creationId xmlns:a16="http://schemas.microsoft.com/office/drawing/2014/main" id="{11EECF7D-C534-72BD-95D5-825D4E661A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7729" y="4747111"/>
            <a:ext cx="1624542" cy="892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kstSylinder 10">
            <a:extLst>
              <a:ext uri="{FF2B5EF4-FFF2-40B4-BE49-F238E27FC236}">
                <a16:creationId xmlns:a16="http://schemas.microsoft.com/office/drawing/2014/main" id="{DBA2DAF0-B0E5-D5B6-2E45-24F753A7C6CC}"/>
              </a:ext>
            </a:extLst>
          </p:cNvPr>
          <p:cNvSpPr txBox="1"/>
          <p:nvPr/>
        </p:nvSpPr>
        <p:spPr>
          <a:xfrm>
            <a:off x="10637520" y="5671400"/>
            <a:ext cx="262128" cy="369332"/>
          </a:xfrm>
          <a:prstGeom prst="rect">
            <a:avLst/>
          </a:prstGeom>
          <a:noFill/>
        </p:spPr>
        <p:txBody>
          <a:bodyPr wrap="square" rtlCol="0">
            <a:spAutoFit/>
          </a:bodyPr>
          <a:lstStyle/>
          <a:p>
            <a:r>
              <a:rPr lang="en-GB">
                <a:solidFill>
                  <a:schemeClr val="accent2"/>
                </a:solidFill>
              </a:rPr>
              <a:t>4</a:t>
            </a:r>
          </a:p>
        </p:txBody>
      </p:sp>
      <p:pic>
        <p:nvPicPr>
          <p:cNvPr id="5" name="Grafikk 4" descr="Markør med heldekkende fyll">
            <a:extLst>
              <a:ext uri="{FF2B5EF4-FFF2-40B4-BE49-F238E27FC236}">
                <a16:creationId xmlns:a16="http://schemas.microsoft.com/office/drawing/2014/main" id="{3EBB4188-3C73-0C4F-D8EA-C5D574FCA0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F843D7C8-A1E1-D258-D5A7-CCB4A3B9B7B6}"/>
              </a:ext>
            </a:extLst>
          </p:cNvPr>
          <p:cNvSpPr>
            <a:spLocks noGrp="1"/>
          </p:cNvSpPr>
          <p:nvPr>
            <p:ph type="ftr" sz="quarter" idx="10"/>
          </p:nvPr>
        </p:nvSpPr>
        <p:spPr/>
        <p:txBody>
          <a:bodyPr/>
          <a:lstStyle/>
          <a:p>
            <a:r>
              <a:rPr lang="nb-NO">
                <a:latin typeface="Open Sans"/>
                <a:ea typeface="Open Sans"/>
                <a:cs typeface="Open Sans"/>
              </a:rPr>
              <a:t>© Kompetansesenter for offentlig innovasjon (KOI)</a:t>
            </a:r>
            <a:endParaRPr lang="da-DK" i="1"/>
          </a:p>
        </p:txBody>
      </p:sp>
    </p:spTree>
    <p:extLst>
      <p:ext uri="{BB962C8B-B14F-4D97-AF65-F5344CB8AC3E}">
        <p14:creationId xmlns:p14="http://schemas.microsoft.com/office/powerpoint/2010/main" val="3638769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Stifte på kart for å illustrere at det handler om planlegging.">
            <a:extLst>
              <a:ext uri="{FF2B5EF4-FFF2-40B4-BE49-F238E27FC236}">
                <a16:creationId xmlns:a16="http://schemas.microsoft.com/office/drawing/2014/main" id="{90E7FD4B-18CB-1699-E42E-BC3F279EC09A}"/>
              </a:ext>
              <a:ext uri="{C183D7F6-B498-43B3-948B-1728B52AA6E4}">
                <adec:decorative xmlns:adec="http://schemas.microsoft.com/office/drawing/2017/decorative" val="0"/>
              </a:ext>
            </a:extLst>
          </p:cNvPr>
          <p:cNvPicPr>
            <a:picLocks noGrp="1" noChangeAspect="1"/>
          </p:cNvPicPr>
          <p:nvPr>
            <p:ph type="pic" sz="quarter" idx="13"/>
          </p:nvPr>
        </p:nvPicPr>
        <p:blipFill>
          <a:blip r:embed="rId3"/>
          <a:srcRect t="7736" b="7736"/>
          <a:stretch/>
        </p:blipFill>
        <p:spPr>
          <a:xfrm>
            <a:off x="0" y="-36645"/>
            <a:ext cx="12257147" cy="6894645"/>
          </a:xfrm>
        </p:spPr>
      </p:pic>
      <p:sp>
        <p:nvSpPr>
          <p:cNvPr id="27" name="Tittel 26">
            <a:hlinkClick r:id="rId4" action="ppaction://hlinksldjump"/>
            <a:extLst>
              <a:ext uri="{FF2B5EF4-FFF2-40B4-BE49-F238E27FC236}">
                <a16:creationId xmlns:a16="http://schemas.microsoft.com/office/drawing/2014/main" id="{8BFD6BA7-CDB7-2D8D-EB7D-0BF1B6D0BB95}"/>
              </a:ext>
            </a:extLst>
          </p:cNvPr>
          <p:cNvSpPr txBox="1">
            <a:spLocks noGrp="1"/>
          </p:cNvSpPr>
          <p:nvPr>
            <p:ph type="title" idx="4294967295"/>
          </p:nvPr>
        </p:nvSpPr>
        <p:spPr>
          <a:xfrm>
            <a:off x="4104612" y="-60558"/>
            <a:ext cx="555078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a:ln>
                  <a:noFill/>
                </a:ln>
                <a:solidFill>
                  <a:schemeClr val="accent2"/>
                </a:solidFill>
                <a:effectLst/>
                <a:uLnTx/>
                <a:uFillTx/>
                <a:latin typeface="+mj-lt"/>
                <a:ea typeface="+mn-ea"/>
                <a:cs typeface="+mn-cs"/>
              </a:rPr>
              <a:t>Strategisk  planleggingskontekst</a:t>
            </a:r>
          </a:p>
        </p:txBody>
      </p:sp>
      <p:sp>
        <p:nvSpPr>
          <p:cNvPr id="5" name="Rektangel: avrundede hjørner 4">
            <a:hlinkClick r:id="rId4" action="ppaction://hlinksldjump"/>
            <a:extLst>
              <a:ext uri="{FF2B5EF4-FFF2-40B4-BE49-F238E27FC236}">
                <a16:creationId xmlns:a16="http://schemas.microsoft.com/office/drawing/2014/main" id="{4A5E827C-AC11-5A96-7C91-B48EBF91971D}"/>
              </a:ext>
            </a:extLst>
          </p:cNvPr>
          <p:cNvSpPr/>
          <p:nvPr/>
        </p:nvSpPr>
        <p:spPr>
          <a:xfrm>
            <a:off x="708591" y="335220"/>
            <a:ext cx="2135617" cy="1214868"/>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600">
                <a:latin typeface="Open Sans" panose="020B0606030504020204" pitchFamily="34" charset="0"/>
                <a:ea typeface="Open Sans" panose="020B0606030504020204" pitchFamily="34" charset="0"/>
                <a:cs typeface="Open Sans" panose="020B0606030504020204" pitchFamily="34" charset="0"/>
              </a:rPr>
              <a:t>Komplekse  problemer og demografiske utfordringer</a:t>
            </a:r>
          </a:p>
        </p:txBody>
      </p:sp>
      <p:sp>
        <p:nvSpPr>
          <p:cNvPr id="25" name="Pil: bøyd mot høyre 24" descr="pil oransje&#10;">
            <a:extLst>
              <a:ext uri="{FF2B5EF4-FFF2-40B4-BE49-F238E27FC236}">
                <a16:creationId xmlns:a16="http://schemas.microsoft.com/office/drawing/2014/main" id="{E21A9192-3DE2-9D3B-FC8E-59DB4BC72942}"/>
              </a:ext>
            </a:extLst>
          </p:cNvPr>
          <p:cNvSpPr/>
          <p:nvPr/>
        </p:nvSpPr>
        <p:spPr>
          <a:xfrm rot="18543170">
            <a:off x="1428955" y="1580240"/>
            <a:ext cx="504236" cy="981203"/>
          </a:xfrm>
          <a:prstGeom prst="curvedRightArrow">
            <a:avLst>
              <a:gd name="adj1" fmla="val 25000"/>
              <a:gd name="adj2" fmla="val 50000"/>
              <a:gd name="adj3" fmla="val 3518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Rektangel: avrundede hjørner 5">
            <a:hlinkClick r:id="rId5" action="ppaction://hlinksldjump"/>
            <a:extLst>
              <a:ext uri="{FF2B5EF4-FFF2-40B4-BE49-F238E27FC236}">
                <a16:creationId xmlns:a16="http://schemas.microsoft.com/office/drawing/2014/main" id="{E8967D98-8021-4210-E92A-0D475867C6E0}"/>
              </a:ext>
            </a:extLst>
          </p:cNvPr>
          <p:cNvSpPr/>
          <p:nvPr/>
        </p:nvSpPr>
        <p:spPr>
          <a:xfrm>
            <a:off x="2506036" y="1240465"/>
            <a:ext cx="2146004" cy="105616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AutoNum type="arabicPeriod"/>
            </a:pPr>
            <a:r>
              <a:rPr lang="nb-NO" sz="1600">
                <a:solidFill>
                  <a:schemeClr val="tx1"/>
                </a:solidFill>
                <a:cs typeface="Arial"/>
              </a:rPr>
              <a:t>Plassere RUPIL i den lokale planprosesse</a:t>
            </a:r>
            <a:r>
              <a:rPr lang="nb-NO">
                <a:solidFill>
                  <a:schemeClr val="tx1"/>
                </a:solidFill>
                <a:cs typeface="Arial"/>
              </a:rPr>
              <a:t>n </a:t>
            </a:r>
          </a:p>
        </p:txBody>
      </p:sp>
      <p:sp>
        <p:nvSpPr>
          <p:cNvPr id="26" name="Pil: bøyd oppover 25" descr="oranjse pil">
            <a:extLst>
              <a:ext uri="{FF2B5EF4-FFF2-40B4-BE49-F238E27FC236}">
                <a16:creationId xmlns:a16="http://schemas.microsoft.com/office/drawing/2014/main" id="{9A3B864A-3983-9660-EF6C-72F1E85771A9}"/>
              </a:ext>
            </a:extLst>
          </p:cNvPr>
          <p:cNvSpPr/>
          <p:nvPr/>
        </p:nvSpPr>
        <p:spPr>
          <a:xfrm rot="3528561">
            <a:off x="2569558" y="2616268"/>
            <a:ext cx="1020986" cy="535642"/>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avrundede hjørner 9">
            <a:hlinkClick r:id="rId6" action="ppaction://hlinksldjump"/>
            <a:extLst>
              <a:ext uri="{FF2B5EF4-FFF2-40B4-BE49-F238E27FC236}">
                <a16:creationId xmlns:a16="http://schemas.microsoft.com/office/drawing/2014/main" id="{0E00441C-A214-FDA9-52F3-110B318F9F85}"/>
              </a:ext>
            </a:extLst>
          </p:cNvPr>
          <p:cNvSpPr/>
          <p:nvPr/>
        </p:nvSpPr>
        <p:spPr>
          <a:xfrm>
            <a:off x="3579381" y="2385680"/>
            <a:ext cx="2003272" cy="92075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mj-lt"/>
              <a:buAutoNum type="arabicPeriod" startAt="2"/>
            </a:pPr>
            <a:r>
              <a:rPr lang="nb-NO">
                <a:solidFill>
                  <a:schemeClr val="tx1"/>
                </a:solidFill>
                <a:cs typeface="Arial"/>
              </a:rPr>
              <a:t>Utforske utfordringene</a:t>
            </a:r>
            <a:endParaRPr lang="nb-NO">
              <a:solidFill>
                <a:schemeClr val="tx1"/>
              </a:solidFill>
            </a:endParaRPr>
          </a:p>
        </p:txBody>
      </p:sp>
      <p:sp>
        <p:nvSpPr>
          <p:cNvPr id="30" name="Pil: bøyd mot venstre 29" descr="oranjse pil">
            <a:extLst>
              <a:ext uri="{FF2B5EF4-FFF2-40B4-BE49-F238E27FC236}">
                <a16:creationId xmlns:a16="http://schemas.microsoft.com/office/drawing/2014/main" id="{37083E56-DFDA-5143-0111-DEE3C27A36E3}"/>
              </a:ext>
            </a:extLst>
          </p:cNvPr>
          <p:cNvSpPr/>
          <p:nvPr/>
        </p:nvSpPr>
        <p:spPr>
          <a:xfrm rot="2112823">
            <a:off x="4169229" y="3429000"/>
            <a:ext cx="391885" cy="834361"/>
          </a:xfrm>
          <a:prstGeom prst="curved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2" name="Pil: ned 31" descr="oranjse pil">
            <a:extLst>
              <a:ext uri="{FF2B5EF4-FFF2-40B4-BE49-F238E27FC236}">
                <a16:creationId xmlns:a16="http://schemas.microsoft.com/office/drawing/2014/main" id="{A7F3B5F1-43D7-0B37-6468-692D399E185A}"/>
              </a:ext>
            </a:extLst>
          </p:cNvPr>
          <p:cNvSpPr/>
          <p:nvPr/>
        </p:nvSpPr>
        <p:spPr>
          <a:xfrm>
            <a:off x="3132666" y="4376057"/>
            <a:ext cx="231873" cy="700182"/>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avrundede hjørner 11">
            <a:hlinkClick r:id="rId7" action="ppaction://hlinksldjump"/>
            <a:extLst>
              <a:ext uri="{FF2B5EF4-FFF2-40B4-BE49-F238E27FC236}">
                <a16:creationId xmlns:a16="http://schemas.microsoft.com/office/drawing/2014/main" id="{0B5F1FF5-21E7-CEB8-C99D-96901100163F}"/>
              </a:ext>
            </a:extLst>
          </p:cNvPr>
          <p:cNvSpPr/>
          <p:nvPr/>
        </p:nvSpPr>
        <p:spPr>
          <a:xfrm>
            <a:off x="1736829" y="5156413"/>
            <a:ext cx="3397250" cy="70908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4. Utvikle og skape</a:t>
            </a:r>
            <a:endParaRPr lang="nb-NO">
              <a:solidFill>
                <a:schemeClr val="tx1"/>
              </a:solidFill>
            </a:endParaRPr>
          </a:p>
        </p:txBody>
      </p:sp>
      <p:sp>
        <p:nvSpPr>
          <p:cNvPr id="7" name="Pil: bøyd oppover 6" descr="oranjse pil">
            <a:extLst>
              <a:ext uri="{FF2B5EF4-FFF2-40B4-BE49-F238E27FC236}">
                <a16:creationId xmlns:a16="http://schemas.microsoft.com/office/drawing/2014/main" id="{DF603436-D371-3DEB-103A-C8091DB58D7D}"/>
              </a:ext>
            </a:extLst>
          </p:cNvPr>
          <p:cNvSpPr/>
          <p:nvPr/>
        </p:nvSpPr>
        <p:spPr>
          <a:xfrm rot="20082974">
            <a:off x="5215192" y="5296106"/>
            <a:ext cx="3802983" cy="962801"/>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19" name="Grafikk 18" descr="Pil høyre kontur">
            <a:extLst>
              <a:ext uri="{FF2B5EF4-FFF2-40B4-BE49-F238E27FC236}">
                <a16:creationId xmlns:a16="http://schemas.microsoft.com/office/drawing/2014/main" id="{3FD88F46-B5C5-2241-2801-44307D734A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10301587" y="4132576"/>
            <a:ext cx="914400" cy="914400"/>
          </a:xfrm>
          <a:prstGeom prst="rect">
            <a:avLst/>
          </a:prstGeom>
        </p:spPr>
      </p:pic>
      <p:pic>
        <p:nvPicPr>
          <p:cNvPr id="18" name="Grafikk 17" descr="Pil høyre kontur">
            <a:extLst>
              <a:ext uri="{FF2B5EF4-FFF2-40B4-BE49-F238E27FC236}">
                <a16:creationId xmlns:a16="http://schemas.microsoft.com/office/drawing/2014/main" id="{A8710A86-E652-6453-1676-579B2CA350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8740995" y="4132576"/>
            <a:ext cx="914400" cy="914400"/>
          </a:xfrm>
          <a:prstGeom prst="rect">
            <a:avLst/>
          </a:prstGeom>
        </p:spPr>
      </p:pic>
      <p:pic>
        <p:nvPicPr>
          <p:cNvPr id="31" name="Grafikk 30" descr="Pil høyre kontur">
            <a:extLst>
              <a:ext uri="{FF2B5EF4-FFF2-40B4-BE49-F238E27FC236}">
                <a16:creationId xmlns:a16="http://schemas.microsoft.com/office/drawing/2014/main" id="{5A04C1FE-D9AA-8CEF-64B8-C2DED8B9271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7703935" y="3749779"/>
            <a:ext cx="635516" cy="635516"/>
          </a:xfrm>
          <a:prstGeom prst="rect">
            <a:avLst/>
          </a:prstGeom>
        </p:spPr>
      </p:pic>
      <p:pic>
        <p:nvPicPr>
          <p:cNvPr id="24" name="Grafikk 23" descr="Pil høyre kontur">
            <a:extLst>
              <a:ext uri="{FF2B5EF4-FFF2-40B4-BE49-F238E27FC236}">
                <a16:creationId xmlns:a16="http://schemas.microsoft.com/office/drawing/2014/main" id="{1657BA39-146D-89BF-6A2B-504C1EF5076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4355" y="3015189"/>
            <a:ext cx="914400" cy="914400"/>
          </a:xfrm>
          <a:prstGeom prst="rect">
            <a:avLst/>
          </a:prstGeom>
        </p:spPr>
      </p:pic>
      <p:pic>
        <p:nvPicPr>
          <p:cNvPr id="21" name="Grafikk 20" descr="Pil høyre kontur">
            <a:extLst>
              <a:ext uri="{FF2B5EF4-FFF2-40B4-BE49-F238E27FC236}">
                <a16:creationId xmlns:a16="http://schemas.microsoft.com/office/drawing/2014/main" id="{DB6B2294-E1F3-A862-9015-E5226E724B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73228" y="3039064"/>
            <a:ext cx="914400" cy="914400"/>
          </a:xfrm>
          <a:prstGeom prst="rect">
            <a:avLst/>
          </a:prstGeom>
        </p:spPr>
      </p:pic>
      <p:pic>
        <p:nvPicPr>
          <p:cNvPr id="33" name="Grafikk 32" descr="Pil høyre kontur">
            <a:extLst>
              <a:ext uri="{FF2B5EF4-FFF2-40B4-BE49-F238E27FC236}">
                <a16:creationId xmlns:a16="http://schemas.microsoft.com/office/drawing/2014/main" id="{5999AECB-24A5-CE90-114C-62481C0D4C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11242958" y="3736009"/>
            <a:ext cx="635516" cy="635516"/>
          </a:xfrm>
          <a:prstGeom prst="rect">
            <a:avLst/>
          </a:prstGeom>
        </p:spPr>
      </p:pic>
      <p:sp>
        <p:nvSpPr>
          <p:cNvPr id="35" name="Pil: opp 34" descr="oranjse pil">
            <a:extLst>
              <a:ext uri="{FF2B5EF4-FFF2-40B4-BE49-F238E27FC236}">
                <a16:creationId xmlns:a16="http://schemas.microsoft.com/office/drawing/2014/main" id="{88555075-D1BF-57FF-A05C-9ED63DDB88B2}"/>
              </a:ext>
            </a:extLst>
          </p:cNvPr>
          <p:cNvSpPr/>
          <p:nvPr/>
        </p:nvSpPr>
        <p:spPr>
          <a:xfrm flipH="1">
            <a:off x="9562456" y="2755050"/>
            <a:ext cx="367841" cy="66337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avrundede hjørner 14">
            <a:hlinkClick r:id="rId10" action="ppaction://hlinksldjump"/>
            <a:extLst>
              <a:ext uri="{FF2B5EF4-FFF2-40B4-BE49-F238E27FC236}">
                <a16:creationId xmlns:a16="http://schemas.microsoft.com/office/drawing/2014/main" id="{8AD1C4ED-B701-971F-0B29-5C0F21929A02}"/>
              </a:ext>
            </a:extLst>
          </p:cNvPr>
          <p:cNvSpPr/>
          <p:nvPr/>
        </p:nvSpPr>
        <p:spPr>
          <a:xfrm>
            <a:off x="8564834" y="1393469"/>
            <a:ext cx="3163677" cy="1182256"/>
          </a:xfrm>
          <a:prstGeom prst="roundRect">
            <a:avLst/>
          </a:prstGeom>
          <a:solidFill>
            <a:schemeClr val="accent3"/>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nb-NO">
                <a:solidFill>
                  <a:schemeClr val="tx1"/>
                </a:solidFill>
                <a:cs typeface="Arial"/>
              </a:rPr>
              <a:t>6. Integrere samskapte resultater i det demokratiske plansystemet</a:t>
            </a:r>
            <a:endParaRPr lang="en-AU">
              <a:solidFill>
                <a:schemeClr val="tx1"/>
              </a:solidFill>
              <a:cs typeface="Arial"/>
            </a:endParaRPr>
          </a:p>
        </p:txBody>
      </p:sp>
      <p:pic>
        <p:nvPicPr>
          <p:cNvPr id="39" name="Grafikk 38" descr="Tannhjul med heldekkende fyll">
            <a:extLst>
              <a:ext uri="{FF2B5EF4-FFF2-40B4-BE49-F238E27FC236}">
                <a16:creationId xmlns:a16="http://schemas.microsoft.com/office/drawing/2014/main" id="{92F354C3-A1F3-2963-C0D0-CB5734B83C5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0525" y="5529790"/>
            <a:ext cx="914400" cy="914400"/>
          </a:xfrm>
          <a:prstGeom prst="rect">
            <a:avLst/>
          </a:prstGeom>
        </p:spPr>
      </p:pic>
      <p:sp>
        <p:nvSpPr>
          <p:cNvPr id="41" name="TekstSylinder 40">
            <a:extLst>
              <a:ext uri="{FF2B5EF4-FFF2-40B4-BE49-F238E27FC236}">
                <a16:creationId xmlns:a16="http://schemas.microsoft.com/office/drawing/2014/main" id="{DB3C92A6-2246-BF82-5035-A1D3AF152BFD}"/>
              </a:ext>
            </a:extLst>
          </p:cNvPr>
          <p:cNvSpPr txBox="1"/>
          <p:nvPr/>
        </p:nvSpPr>
        <p:spPr>
          <a:xfrm>
            <a:off x="1079292" y="6060454"/>
            <a:ext cx="2852073" cy="430887"/>
          </a:xfrm>
          <a:prstGeom prst="rect">
            <a:avLst/>
          </a:prstGeom>
          <a:noFill/>
        </p:spPr>
        <p:txBody>
          <a:bodyPr wrap="square" rtlCol="0">
            <a:spAutoFit/>
          </a:bodyPr>
          <a:lstStyle/>
          <a:p>
            <a:r>
              <a:rPr lang="nb-NO" sz="1100">
                <a:solidFill>
                  <a:schemeClr val="tx2"/>
                </a:solidFill>
              </a:rPr>
              <a:t>Finn tilbake til denne siden når som helst ved å klikke på dette symbolet</a:t>
            </a:r>
          </a:p>
        </p:txBody>
      </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1"/>
                  </a:ext>
                </a:extLst>
              </p14:cNvPr>
              <p14:cNvContentPartPr/>
              <p14:nvPr/>
            </p14:nvContentPartPr>
            <p14:xfrm>
              <a:off x="2887766" y="648560"/>
              <a:ext cx="5672160" cy="1331640"/>
            </p14:xfrm>
          </p:contentPart>
        </mc:Choice>
        <mc:Fallback xmlns="">
          <p:pic>
            <p:nvPicPr>
              <p: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1"/>
                  </a:ext>
                </a:extLst>
              </p:cNvPr>
              <p:cNvPicPr/>
              <p:nvPr/>
            </p:nvPicPr>
            <p:blipFill>
              <a:blip r:embed="rId14"/>
              <a:stretch>
                <a:fillRect/>
              </a:stretch>
            </p:blipFill>
            <p:spPr>
              <a:xfrm>
                <a:off x="2869767" y="540560"/>
                <a:ext cx="5707798" cy="1547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40" name="Håndskrift 39">
                <a:extLst>
                  <a:ext uri="{FF2B5EF4-FFF2-40B4-BE49-F238E27FC236}">
                    <a16:creationId xmlns:a16="http://schemas.microsoft.com/office/drawing/2014/main" id="{06634391-BE68-FF92-B546-22631B138336}"/>
                  </a:ext>
                  <a:ext uri="{C183D7F6-B498-43B3-948B-1728B52AA6E4}">
                    <adec:decorative xmlns:adec="http://schemas.microsoft.com/office/drawing/2017/decorative" val="1"/>
                  </a:ext>
                </a:extLst>
              </p14:cNvPr>
              <p14:cNvContentPartPr/>
              <p14:nvPr/>
            </p14:nvContentPartPr>
            <p14:xfrm>
              <a:off x="3234689" y="3418422"/>
              <a:ext cx="4567731" cy="2369730"/>
            </p14:xfrm>
          </p:contentPart>
        </mc:Choice>
        <mc:Fallback xmlns="">
          <p:pic>
            <p:nvPicPr>
              <p:cNvPr id="40" name="Håndskrift 39">
                <a:extLst>
                  <a:ext uri="{FF2B5EF4-FFF2-40B4-BE49-F238E27FC236}">
                    <a16:creationId xmlns:a16="http://schemas.microsoft.com/office/drawing/2014/main" id="{06634391-BE68-FF92-B546-22631B138336}"/>
                  </a:ext>
                  <a:ext uri="{C183D7F6-B498-43B3-948B-1728B52AA6E4}">
                    <adec:decorative xmlns:adec="http://schemas.microsoft.com/office/drawing/2017/decorative" val="1"/>
                  </a:ext>
                </a:extLst>
              </p:cNvPr>
              <p:cNvPicPr/>
              <p:nvPr/>
            </p:nvPicPr>
            <p:blipFill>
              <a:blip r:embed="rId16"/>
              <a:stretch>
                <a:fillRect/>
              </a:stretch>
            </p:blipFill>
            <p:spPr>
              <a:xfrm>
                <a:off x="3216687" y="3310445"/>
                <a:ext cx="4603374" cy="258532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1"/>
                  </a:ext>
                </a:extLst>
              </p14:cNvPr>
              <p14:cNvContentPartPr/>
              <p14:nvPr/>
            </p14:nvContentPartPr>
            <p14:xfrm>
              <a:off x="5191741" y="5456736"/>
              <a:ext cx="1209995" cy="478080"/>
            </p14:xfrm>
          </p:contentPart>
        </mc:Choice>
        <mc:Fallback xmlns="">
          <p:pic>
            <p:nvPicPr>
              <p: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1"/>
                  </a:ext>
                </a:extLst>
              </p:cNvPr>
              <p:cNvPicPr/>
              <p:nvPr/>
            </p:nvPicPr>
            <p:blipFill>
              <a:blip r:embed="rId18"/>
              <a:stretch>
                <a:fillRect/>
              </a:stretch>
            </p:blipFill>
            <p:spPr>
              <a:xfrm>
                <a:off x="5173740" y="5348736"/>
                <a:ext cx="1245636" cy="693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42" name="Håndskrift 41">
                <a:extLst>
                  <a:ext uri="{FF2B5EF4-FFF2-40B4-BE49-F238E27FC236}">
                    <a16:creationId xmlns:a16="http://schemas.microsoft.com/office/drawing/2014/main" id="{BB081A69-D69D-4FB6-8FF6-AF11F3B9DD7F}"/>
                  </a:ext>
                  <a:ext uri="{C183D7F6-B498-43B3-948B-1728B52AA6E4}">
                    <adec:decorative xmlns:adec="http://schemas.microsoft.com/office/drawing/2017/decorative" val="1"/>
                  </a:ext>
                </a:extLst>
              </p14:cNvPr>
              <p14:cNvContentPartPr/>
              <p14:nvPr/>
            </p14:nvContentPartPr>
            <p14:xfrm>
              <a:off x="3248602" y="3459491"/>
              <a:ext cx="5935680" cy="1539000"/>
            </p14:xfrm>
          </p:contentPart>
        </mc:Choice>
        <mc:Fallback xmlns="">
          <p:pic>
            <p:nvPicPr>
              <p:cNvPr id="42" name="Håndskrift 41">
                <a:extLst>
                  <a:ext uri="{FF2B5EF4-FFF2-40B4-BE49-F238E27FC236}">
                    <a16:creationId xmlns:a16="http://schemas.microsoft.com/office/drawing/2014/main" id="{BB081A69-D69D-4FB6-8FF6-AF11F3B9DD7F}"/>
                  </a:ext>
                  <a:ext uri="{C183D7F6-B498-43B3-948B-1728B52AA6E4}">
                    <adec:decorative xmlns:adec="http://schemas.microsoft.com/office/drawing/2017/decorative" val="1"/>
                  </a:ext>
                </a:extLst>
              </p:cNvPr>
              <p:cNvPicPr/>
              <p:nvPr/>
            </p:nvPicPr>
            <p:blipFill>
              <a:blip r:embed="rId20"/>
              <a:stretch>
                <a:fillRect/>
              </a:stretch>
            </p:blipFill>
            <p:spPr>
              <a:xfrm>
                <a:off x="3230602" y="3351491"/>
                <a:ext cx="5971320" cy="1754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1"/>
                  </a:ext>
                </a:extLst>
              </p14:cNvPr>
              <p14:cNvContentPartPr/>
              <p14:nvPr/>
            </p14:nvContentPartPr>
            <p14:xfrm>
              <a:off x="2296583" y="1428749"/>
              <a:ext cx="10583" cy="10583"/>
            </p14:xfrm>
          </p:contentPart>
        </mc:Choice>
        <mc:Fallback xmlns="">
          <p:pic>
            <p:nvPicPr>
              <p: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1"/>
                  </a:ext>
                </a:extLst>
              </p:cNvPr>
              <p:cNvPicPr/>
              <p:nvPr/>
            </p:nvPicPr>
            <p:blipFill>
              <a:blip r:embed="rId22"/>
              <a:stretch>
                <a:fillRect/>
              </a:stretch>
            </p:blipFill>
            <p:spPr>
              <a:xfrm>
                <a:off x="1767433" y="899599"/>
                <a:ext cx="1058300" cy="10583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1"/>
                  </a:ext>
                </a:extLst>
              </p14:cNvPr>
              <p14:cNvContentPartPr/>
              <p14:nvPr/>
            </p14:nvContentPartPr>
            <p14:xfrm>
              <a:off x="10523949" y="4190023"/>
              <a:ext cx="360" cy="360"/>
            </p14:xfrm>
          </p:contentPart>
        </mc:Choice>
        <mc:Fallback xmlns="">
          <p:pic>
            <p:nvPicPr>
              <p: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1"/>
                  </a:ext>
                </a:extLst>
              </p:cNvPr>
              <p:cNvPicPr/>
              <p:nvPr/>
            </p:nvPicPr>
            <p:blipFill>
              <a:blip r:embed="rId24"/>
              <a:stretch>
                <a:fillRect/>
              </a:stretch>
            </p:blipFill>
            <p:spPr>
              <a:xfrm>
                <a:off x="10514949" y="4181023"/>
                <a:ext cx="18000" cy="18000"/>
              </a:xfrm>
              <a:prstGeom prst="rect">
                <a:avLst/>
              </a:prstGeom>
            </p:spPr>
          </p:pic>
        </mc:Fallback>
      </mc:AlternateContent>
      <p:sp>
        <p:nvSpPr>
          <p:cNvPr id="11" name="Rektangel: avrundede hjørner 10">
            <a:hlinkClick r:id="rId25" action="ppaction://hlinksldjump"/>
            <a:extLst>
              <a:ext uri="{FF2B5EF4-FFF2-40B4-BE49-F238E27FC236}">
                <a16:creationId xmlns:a16="http://schemas.microsoft.com/office/drawing/2014/main" id="{47A26722-DC8C-01E4-02DA-5C9CAD1264EF}"/>
              </a:ext>
              <a:ext uri="{C183D7F6-B498-43B3-948B-1728B52AA6E4}">
                <adec:decorative xmlns:adec="http://schemas.microsoft.com/office/drawing/2017/decorative" val="1"/>
              </a:ext>
            </a:extLst>
          </p:cNvPr>
          <p:cNvSpPr/>
          <p:nvPr/>
        </p:nvSpPr>
        <p:spPr>
          <a:xfrm>
            <a:off x="1433213" y="3565619"/>
            <a:ext cx="2338916" cy="67634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3. Skaffe innsikt</a:t>
            </a:r>
            <a:endParaRPr lang="nb-NO">
              <a:solidFill>
                <a:schemeClr val="tx1"/>
              </a:solidFill>
            </a:endParaRPr>
          </a:p>
        </p:txBody>
      </p:sp>
      <p:sp>
        <p:nvSpPr>
          <p:cNvPr id="13" name="Rektangel: avrundede hjørner 12">
            <a:hlinkClick r:id="rId26" action="ppaction://hlinksldjump"/>
            <a:extLst>
              <a:ext uri="{FF2B5EF4-FFF2-40B4-BE49-F238E27FC236}">
                <a16:creationId xmlns:a16="http://schemas.microsoft.com/office/drawing/2014/main" id="{EFF07D43-6289-6A5F-7167-24FDC2F48E84}"/>
              </a:ext>
              <a:ext uri="{C183D7F6-B498-43B3-948B-1728B52AA6E4}">
                <adec:decorative xmlns:adec="http://schemas.microsoft.com/office/drawing/2017/decorative" val="1"/>
              </a:ext>
            </a:extLst>
          </p:cNvPr>
          <p:cNvSpPr/>
          <p:nvPr/>
        </p:nvSpPr>
        <p:spPr>
          <a:xfrm>
            <a:off x="8227462" y="3654981"/>
            <a:ext cx="3185583" cy="698499"/>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5. Konseptualisere, prototype og teste</a:t>
            </a:r>
            <a:endParaRPr lang="nb-NO">
              <a:solidFill>
                <a:schemeClr val="tx1"/>
              </a:solidFill>
            </a:endParaRPr>
          </a:p>
        </p:txBody>
      </p:sp>
      <p:sp>
        <p:nvSpPr>
          <p:cNvPr id="2" name="Plassholder for bunntekst 2">
            <a:extLst>
              <a:ext uri="{FF2B5EF4-FFF2-40B4-BE49-F238E27FC236}">
                <a16:creationId xmlns:a16="http://schemas.microsoft.com/office/drawing/2014/main" id="{308562A1-52A3-6A81-096D-97F2259823F7}"/>
              </a:ext>
            </a:extLst>
          </p:cNvPr>
          <p:cNvSpPr>
            <a:spLocks noGrp="1"/>
          </p:cNvSpPr>
          <p:nvPr>
            <p:ph type="ftr" sz="quarter" idx="10"/>
          </p:nvPr>
        </p:nvSpPr>
        <p:spPr>
          <a:xfrm>
            <a:off x="9254408" y="6549576"/>
            <a:ext cx="3002740" cy="160939"/>
          </a:xfrm>
        </p:spPr>
        <p:txBody>
          <a:bodyPr/>
          <a:lstStyle/>
          <a:p>
            <a:r>
              <a:rPr lang="nb-NO" sz="900" dirty="0"/>
              <a:t>© Kompetansesenter for offentlig innovasjon (KOI)</a:t>
            </a:r>
            <a:endParaRPr lang="da-DK" sz="900" dirty="0"/>
          </a:p>
        </p:txBody>
      </p:sp>
    </p:spTree>
    <p:extLst>
      <p:ext uri="{BB962C8B-B14F-4D97-AF65-F5344CB8AC3E}">
        <p14:creationId xmlns:p14="http://schemas.microsoft.com/office/powerpoint/2010/main" val="32041126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5B88B5E-56F9-1E6B-AAEA-388A204BDDD2}"/>
              </a:ext>
              <a:ext uri="{C183D7F6-B498-43B3-948B-1728B52AA6E4}">
                <adec:decorative xmlns:adec="http://schemas.microsoft.com/office/drawing/2017/decorative" val="1"/>
              </a:ext>
            </a:extLst>
          </p:cNvPr>
          <p:cNvSpPr/>
          <p:nvPr/>
        </p:nvSpPr>
        <p:spPr>
          <a:xfrm>
            <a:off x="-119922" y="0"/>
            <a:ext cx="12311921"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C4EAD452-05E6-6155-D950-21B9AC1B94AD}"/>
              </a:ext>
            </a:extLst>
          </p:cNvPr>
          <p:cNvSpPr>
            <a:spLocks noGrp="1"/>
          </p:cNvSpPr>
          <p:nvPr>
            <p:ph type="title"/>
          </p:nvPr>
        </p:nvSpPr>
        <p:spPr>
          <a:xfrm>
            <a:off x="838200" y="365125"/>
            <a:ext cx="10720006" cy="1349375"/>
          </a:xfrm>
        </p:spPr>
        <p:txBody>
          <a:bodyPr/>
          <a:lstStyle/>
          <a:p>
            <a:r>
              <a:rPr lang="en-US">
                <a:solidFill>
                  <a:srgbClr val="003399"/>
                </a:solidFill>
                <a:latin typeface="Open Sans"/>
                <a:ea typeface="Open Sans"/>
                <a:cs typeface="Open Sans"/>
              </a:rPr>
              <a:t>1 </a:t>
            </a:r>
            <a:r>
              <a:rPr lang="en-US" err="1">
                <a:solidFill>
                  <a:srgbClr val="003399"/>
                </a:solidFill>
                <a:latin typeface="Open Sans"/>
                <a:ea typeface="Open Sans"/>
                <a:cs typeface="Open Sans"/>
              </a:rPr>
              <a:t>Plassere</a:t>
            </a:r>
            <a:r>
              <a:rPr lang="en-US">
                <a:solidFill>
                  <a:srgbClr val="003399"/>
                </a:solidFill>
                <a:latin typeface="Open Sans"/>
                <a:ea typeface="Open Sans"/>
                <a:cs typeface="Open Sans"/>
              </a:rPr>
              <a:t> RUPIL i den </a:t>
            </a:r>
            <a:r>
              <a:rPr lang="en-US" err="1">
                <a:solidFill>
                  <a:srgbClr val="003399"/>
                </a:solidFill>
                <a:latin typeface="Open Sans"/>
                <a:ea typeface="Open Sans"/>
                <a:cs typeface="Open Sans"/>
              </a:rPr>
              <a:t>lokale</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planprosessen</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forberedelser</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undertittel</a:t>
            </a:r>
            <a:r>
              <a:rPr lang="en-US">
                <a:solidFill>
                  <a:srgbClr val="003399"/>
                </a:solidFill>
                <a:latin typeface="Open Sans"/>
                <a:ea typeface="Open Sans"/>
                <a:cs typeface="Open Sans"/>
              </a:rPr>
              <a:t>)</a:t>
            </a:r>
            <a:endParaRPr lang="en-AU">
              <a:solidFill>
                <a:srgbClr val="003399"/>
              </a:solidFill>
              <a:latin typeface="Open Sans"/>
              <a:ea typeface="Open Sans"/>
              <a:cs typeface="Arial"/>
            </a:endParaRPr>
          </a:p>
        </p:txBody>
      </p:sp>
      <p:sp>
        <p:nvSpPr>
          <p:cNvPr id="7" name="TekstSylinder 6">
            <a:extLst>
              <a:ext uri="{FF2B5EF4-FFF2-40B4-BE49-F238E27FC236}">
                <a16:creationId xmlns:a16="http://schemas.microsoft.com/office/drawing/2014/main" id="{81BEFBE6-48FD-6365-B3FD-A2A6E5C1A4EF}"/>
              </a:ext>
            </a:extLst>
          </p:cNvPr>
          <p:cNvSpPr txBox="1"/>
          <p:nvPr/>
        </p:nvSpPr>
        <p:spPr>
          <a:xfrm>
            <a:off x="1165722" y="2088714"/>
            <a:ext cx="9593559" cy="4401205"/>
          </a:xfrm>
          <a:prstGeom prst="rect">
            <a:avLst/>
          </a:prstGeom>
          <a:noFill/>
        </p:spPr>
        <p:txBody>
          <a:bodyPr wrap="square" lIns="91440" tIns="45720" rIns="91440" bIns="45720" rtlCol="0" anchor="t">
            <a:spAutoFit/>
          </a:bodyPr>
          <a:lstStyle/>
          <a:p>
            <a:r>
              <a:rPr lang="nb-NO" b="0" i="0">
                <a:effectLst/>
                <a:latin typeface="Open Sans" panose="020B0606030504020204" pitchFamily="34" charset="0"/>
                <a:ea typeface="Open Sans" panose="020B0606030504020204" pitchFamily="34" charset="0"/>
                <a:cs typeface="Open Sans" panose="020B0606030504020204" pitchFamily="34" charset="0"/>
              </a:rPr>
              <a:t>Den første fasen handler om å forberede hvordan RUPIL skal presenteres og brukes inn i </a:t>
            </a:r>
            <a:r>
              <a:rPr lang="nb-NO">
                <a:latin typeface="Open Sans" panose="020B0606030504020204" pitchFamily="34" charset="0"/>
                <a:ea typeface="Open Sans" panose="020B0606030504020204" pitchFamily="34" charset="0"/>
                <a:cs typeface="Open Sans" panose="020B0606030504020204" pitchFamily="34" charset="0"/>
              </a:rPr>
              <a:t>den øvrige plan-prosessen i kommunen.</a:t>
            </a:r>
            <a:endParaRPr lang="nb-NO" b="0" i="0">
              <a:effectLst/>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r>
              <a:rPr lang="nb-NO" b="1">
                <a:latin typeface="Open Sans" panose="020B0606030504020204" pitchFamily="34" charset="0"/>
                <a:ea typeface="Open Sans" panose="020B0606030504020204" pitchFamily="34" charset="0"/>
                <a:cs typeface="Open Sans" panose="020B0606030504020204" pitchFamily="34" charset="0"/>
              </a:rPr>
              <a:t>Hva skal gjøres i fase 1: </a:t>
            </a:r>
          </a:p>
          <a:p>
            <a:pPr marL="285750" indent="-285750">
              <a:buClr>
                <a:schemeClr val="accent2"/>
              </a:buClr>
              <a:buFont typeface="Arial" panose="020B0604020202020204" pitchFamily="34" charset="0"/>
              <a:buChar cha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panose="020B0606030504020204" pitchFamily="34" charset="0"/>
                <a:ea typeface="Open Sans" panose="020B0606030504020204" pitchFamily="34" charset="0"/>
                <a:cs typeface="Open Sans" panose="020B0606030504020204" pitchFamily="34" charset="0"/>
              </a:rPr>
              <a:t>Lage invitasjonen til workshopen som inneholder praktisk informasjon om hva RUPIL er, og en kort introduksjon til hovedutfordringene for kommunen/regionen som er i fokus.</a:t>
            </a:r>
          </a:p>
          <a:p>
            <a:pPr lvl="1">
              <a:buClr>
                <a:schemeClr val="accent2"/>
              </a:buCl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a:ea typeface="Open Sans"/>
                <a:cs typeface="Open Sans"/>
              </a:rPr>
              <a:t>Forberede hvordan kommunens plan-hierarki kan presentes på en oversiktlig og pedagogisk måte, slik at deltakerne på workshopen forstår hva slags prosess de skal delta i. </a:t>
            </a:r>
          </a:p>
          <a:p>
            <a:pPr marL="800100" lvl="1" indent="-342900">
              <a:buClr>
                <a:schemeClr val="accent2"/>
              </a:buClr>
              <a:buFont typeface="Arial" panose="020B0604020202020204" pitchFamily="34" charset="0"/>
              <a:buChar char="•"/>
            </a:pPr>
            <a:r>
              <a:rPr lang="nb-NO">
                <a:latin typeface="Open Sans"/>
                <a:ea typeface="Open Sans"/>
                <a:cs typeface="Open Sans"/>
              </a:rPr>
              <a:t>Innhente relevant statistikk.</a:t>
            </a:r>
          </a:p>
          <a:p>
            <a:pPr lvl="1">
              <a:buClr>
                <a:schemeClr val="accent2"/>
              </a:buClr>
            </a:pPr>
            <a:endParaRPr lang="en-US">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 name="Pil: høyre 1">
            <a:hlinkClick r:id="rId3" action="ppaction://hlinksldjump"/>
            <a:extLst>
              <a:ext uri="{FF2B5EF4-FFF2-40B4-BE49-F238E27FC236}">
                <a16:creationId xmlns:a16="http://schemas.microsoft.com/office/drawing/2014/main" id="{91285675-9CF6-BABC-0094-E53A72306D8A}"/>
              </a:ext>
              <a:ext uri="{C183D7F6-B498-43B3-948B-1728B52AA6E4}">
                <adec:decorative xmlns:adec="http://schemas.microsoft.com/office/drawing/2017/decorative" val="1"/>
              </a:ext>
            </a:extLst>
          </p:cNvPr>
          <p:cNvSpPr/>
          <p:nvPr/>
        </p:nvSpPr>
        <p:spPr>
          <a:xfrm>
            <a:off x="7296912" y="5486400"/>
            <a:ext cx="319328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A08CEB46-EB19-6314-5202-5D87BCE96E33}"/>
              </a:ext>
            </a:extLst>
          </p:cNvPr>
          <p:cNvSpPr txBox="1"/>
          <p:nvPr/>
        </p:nvSpPr>
        <p:spPr>
          <a:xfrm>
            <a:off x="7461504" y="5677813"/>
            <a:ext cx="3101340" cy="261610"/>
          </a:xfrm>
          <a:prstGeom prst="rect">
            <a:avLst/>
          </a:prstGeom>
          <a:noFill/>
        </p:spPr>
        <p:txBody>
          <a:bodyPr wrap="square" rtlCol="0">
            <a:spAutoFit/>
          </a:bodyPr>
          <a:lstStyle/>
          <a:p>
            <a:r>
              <a:rPr lang="nb-NO" sz="1100">
                <a:latin typeface="Open Sans "/>
              </a:rPr>
              <a:t>Klikk her for å se verktøyet til fase 1 </a:t>
            </a:r>
          </a:p>
        </p:txBody>
      </p:sp>
      <p:pic>
        <p:nvPicPr>
          <p:cNvPr id="4" name="Grafikk 3" descr="Tannhjul med heldekkende fyll">
            <a:hlinkClick r:id="rId4" action="ppaction://hlinksldjump"/>
            <a:extLst>
              <a:ext uri="{FF2B5EF4-FFF2-40B4-BE49-F238E27FC236}">
                <a16:creationId xmlns:a16="http://schemas.microsoft.com/office/drawing/2014/main" id="{C1107195-F4E8-2A59-A3FC-CEAA0A2E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724" y="5879163"/>
            <a:ext cx="657354" cy="657354"/>
          </a:xfrm>
          <a:prstGeom prst="rect">
            <a:avLst/>
          </a:prstGeom>
        </p:spPr>
      </p:pic>
      <p:sp>
        <p:nvSpPr>
          <p:cNvPr id="5" name="Plassholder for bunntekst 4">
            <a:extLst>
              <a:ext uri="{FF2B5EF4-FFF2-40B4-BE49-F238E27FC236}">
                <a16:creationId xmlns:a16="http://schemas.microsoft.com/office/drawing/2014/main" id="{8F37D7FB-CEF3-CCED-B104-B08F13C1A69E}"/>
              </a:ext>
            </a:extLst>
          </p:cNvPr>
          <p:cNvSpPr>
            <a:spLocks noGrp="1"/>
          </p:cNvSpPr>
          <p:nvPr>
            <p:ph type="ftr" sz="quarter" idx="11"/>
          </p:nvPr>
        </p:nvSpPr>
        <p:spPr>
          <a:xfrm>
            <a:off x="2146434" y="6356350"/>
            <a:ext cx="5641841" cy="365125"/>
          </a:xfrm>
        </p:spPr>
        <p:txBody>
          <a:bodyPr/>
          <a:lstStyle/>
          <a:p>
            <a:r>
              <a:rPr lang="nb-NO"/>
              <a:t>© Kompetansesenter for offentlig innovasjon (KOI)</a:t>
            </a:r>
          </a:p>
        </p:txBody>
      </p:sp>
    </p:spTree>
    <p:extLst>
      <p:ext uri="{BB962C8B-B14F-4D97-AF65-F5344CB8AC3E}">
        <p14:creationId xmlns:p14="http://schemas.microsoft.com/office/powerpoint/2010/main" val="14614818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9873877" cy="1011242"/>
          </a:xfrm>
        </p:spPr>
        <p:txBody>
          <a:bodyPr/>
          <a:lstStyle/>
          <a:p>
            <a:r>
              <a:rPr lang="nb-NO"/>
              <a:t>Fase 1: Forberede RUPIL-prosessen</a:t>
            </a:r>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66216" y="2270890"/>
            <a:ext cx="3949700" cy="3268144"/>
          </a:xfrm>
        </p:spPr>
        <p:txBody>
          <a:bodyPr vert="horz" lIns="0" tIns="0" rIns="0" bIns="0" rtlCol="0" anchor="t">
            <a:noAutofit/>
          </a:bodyPr>
          <a:lstStyle/>
          <a:p>
            <a:pPr marL="342900" indent="-342900">
              <a:buFont typeface="+mj-lt"/>
              <a:buAutoNum type="arabicPeriod"/>
            </a:pPr>
            <a:r>
              <a:rPr lang="nb-NO"/>
              <a:t>Fyll ut </a:t>
            </a:r>
            <a:r>
              <a:rPr lang="nb-NO" b="0" i="0">
                <a:effectLst/>
              </a:rPr>
              <a:t>informasjonsheftet om RURALPLAN. Informasjonsheftet </a:t>
            </a:r>
            <a:r>
              <a:rPr lang="nb-NO"/>
              <a:t>f</a:t>
            </a:r>
            <a:r>
              <a:rPr lang="nb-NO" b="0" i="0">
                <a:effectLst/>
              </a:rPr>
              <a:t>orklarer bakgrunnen for prosjektet og hvordan RUPIL </a:t>
            </a:r>
            <a:r>
              <a:rPr lang="nb-NO" b="0" i="0" err="1">
                <a:effectLst/>
              </a:rPr>
              <a:t>fasiliteres</a:t>
            </a:r>
            <a:r>
              <a:rPr lang="nb-NO" b="0" i="0">
                <a:effectLst/>
              </a:rPr>
              <a:t>. </a:t>
            </a:r>
            <a:r>
              <a:rPr lang="nb-NO"/>
              <a:t>Heftet har også </a:t>
            </a:r>
            <a:r>
              <a:rPr lang="nb-NO" b="0" i="0">
                <a:effectLst/>
              </a:rPr>
              <a:t>en tidslinje for alle workshopene.</a:t>
            </a:r>
          </a:p>
          <a:p>
            <a:pPr marL="342900" indent="-342900">
              <a:buFont typeface="+mj-lt"/>
              <a:buAutoNum type="arabicPeriod"/>
            </a:pPr>
            <a:r>
              <a:rPr lang="nb-NO"/>
              <a:t>Lag i</a:t>
            </a:r>
            <a:r>
              <a:rPr lang="nb-NO" b="0" i="0">
                <a:effectLst/>
              </a:rPr>
              <a:t>nvitasjon til workshop 1.</a:t>
            </a:r>
            <a:endParaRPr lang="en-GB"/>
          </a:p>
          <a:p>
            <a:pPr marL="342900" indent="-342900">
              <a:buAutoNum type="arabicPeriod" startAt="3"/>
            </a:pPr>
            <a:r>
              <a:rPr lang="en-GB"/>
              <a:t>Send </a:t>
            </a:r>
            <a:r>
              <a:rPr lang="en-GB" err="1"/>
              <a:t>ut</a:t>
            </a:r>
            <a:r>
              <a:rPr lang="en-GB"/>
              <a:t> </a:t>
            </a:r>
            <a:r>
              <a:rPr lang="en-GB" err="1"/>
              <a:t>heftet</a:t>
            </a:r>
            <a:r>
              <a:rPr lang="en-GB"/>
              <a:t> og </a:t>
            </a:r>
            <a:r>
              <a:rPr lang="en-GB" err="1"/>
              <a:t>invitasjon</a:t>
            </a:r>
            <a:r>
              <a:rPr lang="en-GB"/>
              <a:t> </a:t>
            </a:r>
            <a:r>
              <a:rPr lang="en-GB" err="1"/>
              <a:t>til</a:t>
            </a:r>
            <a:r>
              <a:rPr lang="en-GB"/>
              <a:t>   </a:t>
            </a:r>
            <a:r>
              <a:rPr lang="en-GB" err="1"/>
              <a:t>aktuelle</a:t>
            </a:r>
            <a:r>
              <a:rPr lang="en-GB"/>
              <a:t> </a:t>
            </a:r>
            <a:r>
              <a:rPr lang="en-GB" err="1"/>
              <a:t>deltakere</a:t>
            </a:r>
            <a:r>
              <a:rPr lang="en-GB"/>
              <a:t>.</a:t>
            </a:r>
          </a:p>
          <a:p>
            <a:pPr marL="0" indent="0">
              <a:buNone/>
            </a:pPr>
            <a:endParaRPr lang="en-GB"/>
          </a:p>
        </p:txBody>
      </p:sp>
      <p:sp>
        <p:nvSpPr>
          <p:cNvPr id="16" name="TekstSylinder 15">
            <a:extLst>
              <a:ext uri="{FF2B5EF4-FFF2-40B4-BE49-F238E27FC236}">
                <a16:creationId xmlns:a16="http://schemas.microsoft.com/office/drawing/2014/main" id="{1BA737FA-55ED-FF67-B7E1-BDA52ABDE19E}"/>
              </a:ext>
            </a:extLst>
          </p:cNvPr>
          <p:cNvSpPr txBox="1"/>
          <p:nvPr/>
        </p:nvSpPr>
        <p:spPr>
          <a:xfrm>
            <a:off x="5029201" y="1894110"/>
            <a:ext cx="402336" cy="369332"/>
          </a:xfrm>
          <a:prstGeom prst="rect">
            <a:avLst/>
          </a:prstGeom>
          <a:solidFill>
            <a:schemeClr val="bg1"/>
          </a:solidFill>
        </p:spPr>
        <p:txBody>
          <a:bodyPr wrap="square" rtlCol="0">
            <a:spAutoFit/>
          </a:bodyPr>
          <a:lstStyle/>
          <a:p>
            <a:r>
              <a:rPr lang="nb-NO">
                <a:solidFill>
                  <a:schemeClr val="accent2">
                    <a:lumMod val="75000"/>
                  </a:schemeClr>
                </a:solidFill>
              </a:rPr>
              <a:t>1</a:t>
            </a:r>
          </a:p>
        </p:txBody>
      </p:sp>
      <mc:AlternateContent xmlns:mc="http://schemas.openxmlformats.org/markup-compatibility/2006" xmlns:p14="http://schemas.microsoft.com/office/powerpoint/2010/main">
        <mc:Choice Requires="p14">
          <p:contentPart p14:bwMode="auto" r:id="rId3">
            <p14:nvContentPartPr>
              <p14:cNvPr id="7" name="Håndskrift 6" descr="eksempel på informasjonspamflet, screenshot&#10;">
                <a:extLst>
                  <a:ext uri="{FF2B5EF4-FFF2-40B4-BE49-F238E27FC236}">
                    <a16:creationId xmlns:a16="http://schemas.microsoft.com/office/drawing/2014/main" id="{B5B802C6-A11F-DFFD-D946-BADC1CDDA22D}"/>
                  </a:ext>
                </a:extLst>
              </p14:cNvPr>
              <p14:cNvContentPartPr/>
              <p14:nvPr/>
            </p14:nvContentPartPr>
            <p14:xfrm>
              <a:off x="6955989" y="3309000"/>
              <a:ext cx="360" cy="360"/>
            </p14:xfrm>
          </p:contentPart>
        </mc:Choice>
        <mc:Fallback xmlns="">
          <p:pic>
            <p:nvPicPr>
              <p:cNvPr id="7" name="Håndskrift 6" descr="eksempel på informasjonspamflet, screenshot&#10;">
                <a:extLst>
                  <a:ext uri="{FF2B5EF4-FFF2-40B4-BE49-F238E27FC236}">
                    <a16:creationId xmlns:a16="http://schemas.microsoft.com/office/drawing/2014/main" id="{B5B802C6-A11F-DFFD-D946-BADC1CDDA22D}"/>
                  </a:ext>
                </a:extLst>
              </p:cNvPr>
              <p:cNvPicPr/>
              <p:nvPr/>
            </p:nvPicPr>
            <p:blipFill>
              <a:blip r:embed="rId4"/>
              <a:stretch>
                <a:fillRect/>
              </a:stretch>
            </p:blipFill>
            <p:spPr>
              <a:xfrm>
                <a:off x="6946989" y="3300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CB77074E-4DCD-F26F-96AE-776DCC104E13}"/>
                  </a:ext>
                  <a:ext uri="{C183D7F6-B498-43B3-948B-1728B52AA6E4}">
                    <adec:decorative xmlns:adec="http://schemas.microsoft.com/office/drawing/2017/decorative" val="1"/>
                  </a:ext>
                </a:extLst>
              </p14:cNvPr>
              <p14:cNvContentPartPr/>
              <p14:nvPr/>
            </p14:nvContentPartPr>
            <p14:xfrm>
              <a:off x="6955989" y="3330600"/>
              <a:ext cx="360" cy="360"/>
            </p14:xfrm>
          </p:contentPart>
        </mc:Choice>
        <mc:Fallback xmlns="">
          <p:pic>
            <p:nvPicPr>
              <p:cNvPr id="8" name="Håndskrift 7">
                <a:extLst>
                  <a:ext uri="{FF2B5EF4-FFF2-40B4-BE49-F238E27FC236}">
                    <a16:creationId xmlns:a16="http://schemas.microsoft.com/office/drawing/2014/main" id="{CB77074E-4DCD-F26F-96AE-776DCC104E13}"/>
                  </a:ext>
                  <a:ext uri="{C183D7F6-B498-43B3-948B-1728B52AA6E4}">
                    <adec:decorative xmlns:adec="http://schemas.microsoft.com/office/drawing/2017/decorative" val="1"/>
                  </a:ext>
                </a:extLst>
              </p:cNvPr>
              <p:cNvPicPr/>
              <p:nvPr/>
            </p:nvPicPr>
            <p:blipFill>
              <a:blip r:embed="rId4"/>
              <a:stretch>
                <a:fillRect/>
              </a:stretch>
            </p:blipFill>
            <p:spPr>
              <a:xfrm>
                <a:off x="6946989" y="3321600"/>
                <a:ext cx="18000" cy="18000"/>
              </a:xfrm>
              <a:prstGeom prst="rect">
                <a:avLst/>
              </a:prstGeom>
            </p:spPr>
          </p:pic>
        </mc:Fallback>
      </mc:AlternateContent>
      <p:pic>
        <p:nvPicPr>
          <p:cNvPr id="15" name="Bilde 14">
            <a:extLst>
              <a:ext uri="{FF2B5EF4-FFF2-40B4-BE49-F238E27FC236}">
                <a16:creationId xmlns:a16="http://schemas.microsoft.com/office/drawing/2014/main" id="{12EFE323-3D3A-AF16-35DA-55E771455BB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952" y="1670928"/>
            <a:ext cx="3161654"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 name="TekstSylinder 20">
            <a:extLst>
              <a:ext uri="{FF2B5EF4-FFF2-40B4-BE49-F238E27FC236}">
                <a16:creationId xmlns:a16="http://schemas.microsoft.com/office/drawing/2014/main" id="{6B1C093B-BCAA-7ADA-1371-E2D2E556B4C8}"/>
              </a:ext>
            </a:extLst>
          </p:cNvPr>
          <p:cNvSpPr txBox="1"/>
          <p:nvPr/>
        </p:nvSpPr>
        <p:spPr>
          <a:xfrm>
            <a:off x="6310237" y="5169702"/>
            <a:ext cx="402336" cy="369332"/>
          </a:xfrm>
          <a:prstGeom prst="rect">
            <a:avLst/>
          </a:prstGeom>
          <a:solidFill>
            <a:schemeClr val="bg1"/>
          </a:solidFill>
        </p:spPr>
        <p:txBody>
          <a:bodyPr wrap="square" rtlCol="0">
            <a:spAutoFit/>
          </a:bodyPr>
          <a:lstStyle/>
          <a:p>
            <a:r>
              <a:rPr lang="nb-NO">
                <a:solidFill>
                  <a:schemeClr val="accent2">
                    <a:lumMod val="75000"/>
                  </a:schemeClr>
                </a:solidFill>
              </a:rPr>
              <a:t>2</a:t>
            </a:r>
          </a:p>
        </p:txBody>
      </p:sp>
      <p:pic>
        <p:nvPicPr>
          <p:cNvPr id="18" name="Bilde 17" descr="Et bilde som inneholder tekst, skjermbilde">
            <a:hlinkClick r:id="rId7"/>
            <a:extLst>
              <a:ext uri="{FF2B5EF4-FFF2-40B4-BE49-F238E27FC236}">
                <a16:creationId xmlns:a16="http://schemas.microsoft.com/office/drawing/2014/main" id="{DC11ECEE-9B6A-06CA-6691-3B88CA7B03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1405" y="4608784"/>
            <a:ext cx="4565904" cy="173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Pil: høyre 18" descr="oransje pil til neste side&#10;">
            <a:hlinkClick r:id="rId9" action="ppaction://hlinksldjump"/>
            <a:extLst>
              <a:ext uri="{FF2B5EF4-FFF2-40B4-BE49-F238E27FC236}">
                <a16:creationId xmlns:a16="http://schemas.microsoft.com/office/drawing/2014/main" id="{06998DF6-5271-022E-3392-D624DDAD9A70}"/>
              </a:ext>
              <a:ext uri="{C183D7F6-B498-43B3-948B-1728B52AA6E4}">
                <adec:decorative xmlns:adec="http://schemas.microsoft.com/office/drawing/2017/decorative" val="0"/>
              </a:ext>
            </a:extLst>
          </p:cNvPr>
          <p:cNvSpPr/>
          <p:nvPr/>
        </p:nvSpPr>
        <p:spPr>
          <a:xfrm>
            <a:off x="8891452" y="3496736"/>
            <a:ext cx="252888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2" name="TekstSylinder 21">
            <a:hlinkClick r:id="rId10" action="ppaction://hlinksldjump"/>
            <a:extLst>
              <a:ext uri="{FF2B5EF4-FFF2-40B4-BE49-F238E27FC236}">
                <a16:creationId xmlns:a16="http://schemas.microsoft.com/office/drawing/2014/main" id="{8E7E08EB-B142-6B12-CF50-291003E5E9B0}"/>
              </a:ext>
            </a:extLst>
          </p:cNvPr>
          <p:cNvSpPr txBox="1"/>
          <p:nvPr/>
        </p:nvSpPr>
        <p:spPr>
          <a:xfrm>
            <a:off x="8853491" y="3673614"/>
            <a:ext cx="2528884" cy="261610"/>
          </a:xfrm>
          <a:prstGeom prst="rect">
            <a:avLst/>
          </a:prstGeom>
          <a:noFill/>
        </p:spPr>
        <p:txBody>
          <a:bodyPr wrap="square" rtlCol="0">
            <a:spAutoFit/>
          </a:bodyPr>
          <a:lstStyle/>
          <a:p>
            <a:r>
              <a:rPr lang="nb-NO" sz="1100">
                <a:latin typeface="Open Sans "/>
              </a:rPr>
              <a:t>Klikk her for å se mer fra fase 1</a:t>
            </a:r>
          </a:p>
        </p:txBody>
      </p:sp>
      <p:pic>
        <p:nvPicPr>
          <p:cNvPr id="9" name="Grafikk 8" descr="Stoppeklokke med heldekkende fyll">
            <a:extLst>
              <a:ext uri="{FF2B5EF4-FFF2-40B4-BE49-F238E27FC236}">
                <a16:creationId xmlns:a16="http://schemas.microsoft.com/office/drawing/2014/main" id="{9D6F66F4-12CA-B984-CE96-F455549341B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08344" y="1545746"/>
            <a:ext cx="802481" cy="802481"/>
          </a:xfrm>
          <a:prstGeom prst="rect">
            <a:avLst/>
          </a:prstGeom>
        </p:spPr>
      </p:pic>
      <p:sp>
        <p:nvSpPr>
          <p:cNvPr id="10" name="TekstSylinder 9">
            <a:extLst>
              <a:ext uri="{FF2B5EF4-FFF2-40B4-BE49-F238E27FC236}">
                <a16:creationId xmlns:a16="http://schemas.microsoft.com/office/drawing/2014/main" id="{531E811C-9F19-D20F-4AE3-E1AA763C12FC}"/>
              </a:ext>
            </a:extLst>
          </p:cNvPr>
          <p:cNvSpPr txBox="1"/>
          <p:nvPr/>
        </p:nvSpPr>
        <p:spPr>
          <a:xfrm>
            <a:off x="8841443" y="2371753"/>
            <a:ext cx="2628899" cy="523220"/>
          </a:xfrm>
          <a:prstGeom prst="rect">
            <a:avLst/>
          </a:prstGeom>
          <a:noFill/>
        </p:spPr>
        <p:txBody>
          <a:bodyPr wrap="square" rtlCol="0">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Før workshopene: </a:t>
            </a:r>
          </a:p>
          <a:p>
            <a:r>
              <a:rPr lang="nb-NO" sz="1400">
                <a:latin typeface="Open Sans" panose="020B0606030504020204" pitchFamily="34" charset="0"/>
                <a:ea typeface="Open Sans" panose="020B0606030504020204" pitchFamily="34" charset="0"/>
                <a:cs typeface="Open Sans" panose="020B0606030504020204" pitchFamily="34" charset="0"/>
              </a:rPr>
              <a:t>2-3 måneder i forveien.</a:t>
            </a:r>
          </a:p>
        </p:txBody>
      </p:sp>
      <p:pic>
        <p:nvPicPr>
          <p:cNvPr id="11" name="Grafikk 10" descr="Tannhjul med heldekkende fyll">
            <a:hlinkClick r:id="rId13" action="ppaction://hlinksldjump"/>
            <a:extLst>
              <a:ext uri="{FF2B5EF4-FFF2-40B4-BE49-F238E27FC236}">
                <a16:creationId xmlns:a16="http://schemas.microsoft.com/office/drawing/2014/main" id="{F8E25B32-E832-3DDD-D672-A591A7DE9AA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22147" y="5806440"/>
            <a:ext cx="657354" cy="657354"/>
          </a:xfrm>
          <a:prstGeom prst="rect">
            <a:avLst/>
          </a:prstGeom>
        </p:spPr>
      </p:pic>
      <p:pic>
        <p:nvPicPr>
          <p:cNvPr id="12" name="Grafikk 11" descr="Markør med heldekkende fyll">
            <a:extLst>
              <a:ext uri="{FF2B5EF4-FFF2-40B4-BE49-F238E27FC236}">
                <a16:creationId xmlns:a16="http://schemas.microsoft.com/office/drawing/2014/main" id="{7EBA0325-5D85-6254-798D-903858ABDC8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2049210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11164277" cy="1206000"/>
          </a:xfrm>
        </p:spPr>
        <p:txBody>
          <a:bodyPr/>
          <a:lstStyle/>
          <a:p>
            <a:r>
              <a:rPr lang="nb-NO"/>
              <a:t>Fase 1: Forberede RUPIL-prosessen </a:t>
            </a:r>
            <a:r>
              <a:rPr lang="nb-NO" sz="2000"/>
              <a:t>fortsetter</a:t>
            </a:r>
          </a:p>
        </p:txBody>
      </p:sp>
      <p:pic>
        <p:nvPicPr>
          <p:cNvPr id="8" name="Bilde 7" descr="Eksempel på tidsskjema, skjermbilde">
            <a:hlinkClick r:id="rId3"/>
            <a:extLst>
              <a:ext uri="{FF2B5EF4-FFF2-40B4-BE49-F238E27FC236}">
                <a16:creationId xmlns:a16="http://schemas.microsoft.com/office/drawing/2014/main" id="{99F8B07B-0068-3635-444A-CB2DE80A0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202" y="2291469"/>
            <a:ext cx="5277323" cy="2644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26122" y="1946751"/>
            <a:ext cx="4966678" cy="756982"/>
          </a:xfrm>
          <a:ln>
            <a:solidFill>
              <a:schemeClr val="bg1"/>
            </a:solidFill>
          </a:ln>
        </p:spPr>
        <p:txBody>
          <a:bodyPr vert="horz" lIns="0" tIns="0" rIns="0" bIns="0" rtlCol="0" anchor="t">
            <a:noAutofit/>
          </a:bodyPr>
          <a:lstStyle/>
          <a:p>
            <a:pPr marL="0" indent="0">
              <a:buNone/>
            </a:pPr>
            <a:r>
              <a:rPr lang="nb-NO" dirty="0">
                <a:solidFill>
                  <a:schemeClr val="accent2"/>
                </a:solidFill>
                <a:latin typeface="Open Sans"/>
                <a:ea typeface="Open Sans"/>
                <a:cs typeface="Open Sans"/>
              </a:rPr>
              <a:t>3</a:t>
            </a:r>
            <a:r>
              <a:rPr lang="nb-NO" dirty="0">
                <a:latin typeface="Open Sans"/>
                <a:ea typeface="Open Sans"/>
                <a:cs typeface="Open Sans"/>
              </a:rPr>
              <a:t>. Hent statistikk fra relevante kilder: </a:t>
            </a:r>
            <a:r>
              <a:rPr lang="nb-NO" dirty="0">
                <a:latin typeface="Open Sans"/>
                <a:ea typeface="Open Sans"/>
                <a:cs typeface="Open Sans"/>
                <a:hlinkClick r:id="rId5"/>
              </a:rPr>
              <a:t>Innlandsstatistikk</a:t>
            </a:r>
            <a:r>
              <a:rPr lang="nb-NO" dirty="0">
                <a:latin typeface="Open Sans"/>
                <a:ea typeface="Open Sans"/>
                <a:cs typeface="Open Sans"/>
              </a:rPr>
              <a:t>, </a:t>
            </a:r>
            <a:r>
              <a:rPr lang="nb-NO" dirty="0">
                <a:latin typeface="Open Sans"/>
                <a:ea typeface="Open Sans"/>
                <a:cs typeface="Open Sans"/>
                <a:hlinkClick r:id="rId6"/>
              </a:rPr>
              <a:t>SSB, </a:t>
            </a:r>
            <a:r>
              <a:rPr lang="nb-NO" dirty="0">
                <a:latin typeface="Open Sans"/>
                <a:ea typeface="Open Sans"/>
                <a:cs typeface="Open Sans"/>
              </a:rPr>
              <a:t>og </a:t>
            </a:r>
            <a:r>
              <a:rPr lang="nb-NO" dirty="0">
                <a:latin typeface="Open Sans"/>
                <a:ea typeface="Open Sans"/>
                <a:cs typeface="Open Sans"/>
                <a:hlinkClick r:id="rId7"/>
              </a:rPr>
              <a:t>Eurostat</a:t>
            </a:r>
            <a:r>
              <a:rPr lang="nb-NO" dirty="0">
                <a:latin typeface="Open Sans"/>
                <a:ea typeface="Open Sans"/>
                <a:cs typeface="Open Sans"/>
              </a:rPr>
              <a:t>. Aktuelle søkeord kan være: </a:t>
            </a:r>
          </a:p>
          <a:p>
            <a:pPr lvl="1">
              <a:buFont typeface="Arial" panose="020B0604020202020204" pitchFamily="34" charset="0"/>
              <a:buChar char="•"/>
            </a:pPr>
            <a:r>
              <a:rPr lang="nb-NO" sz="1400" dirty="0">
                <a:latin typeface="Open Sans"/>
                <a:ea typeface="Open Sans"/>
                <a:cs typeface="Open Sans"/>
              </a:rPr>
              <a:t>befolkningsutvikling,</a:t>
            </a:r>
          </a:p>
          <a:p>
            <a:pPr lvl="1">
              <a:buFont typeface="Arial" panose="020B0604020202020204" pitchFamily="34" charset="0"/>
              <a:buChar char="•"/>
            </a:pPr>
            <a:r>
              <a:rPr lang="nb-NO" sz="1400" dirty="0">
                <a:latin typeface="Open Sans"/>
                <a:ea typeface="Open Sans"/>
                <a:cs typeface="Open Sans"/>
              </a:rPr>
              <a:t>aldersfordeling, </a:t>
            </a:r>
          </a:p>
          <a:p>
            <a:pPr lvl="1">
              <a:buFont typeface="Arial" panose="020B0604020202020204" pitchFamily="34" charset="0"/>
              <a:buChar char="•"/>
            </a:pPr>
            <a:r>
              <a:rPr lang="nb-NO" sz="1400" dirty="0">
                <a:latin typeface="Open Sans"/>
                <a:ea typeface="Open Sans"/>
                <a:cs typeface="Open Sans"/>
              </a:rPr>
              <a:t>nettoinnflytting, </a:t>
            </a:r>
          </a:p>
          <a:p>
            <a:pPr lvl="1">
              <a:buFont typeface="Arial" panose="020B0604020202020204" pitchFamily="34" charset="0"/>
              <a:buChar char="•"/>
            </a:pPr>
            <a:r>
              <a:rPr lang="nb-NO" sz="1400" dirty="0">
                <a:latin typeface="Open Sans"/>
                <a:ea typeface="Open Sans"/>
                <a:cs typeface="Open Sans"/>
              </a:rPr>
              <a:t>sysselsetting. </a:t>
            </a:r>
          </a:p>
          <a:p>
            <a:pPr lvl="1">
              <a:buFont typeface="Arial" panose="020B0604020202020204" pitchFamily="34" charset="0"/>
              <a:buChar char="•"/>
            </a:pPr>
            <a:r>
              <a:rPr lang="nb-NO" sz="1400" dirty="0">
                <a:latin typeface="Open Sans"/>
                <a:ea typeface="Open Sans"/>
                <a:cs typeface="Open Sans"/>
              </a:rPr>
              <a:t>Det kan også være interessant å se på antall fritidsboliger, skoleskyss, boligmasse. </a:t>
            </a:r>
          </a:p>
          <a:p>
            <a:pPr marL="0" indent="0">
              <a:buNone/>
            </a:pPr>
            <a:r>
              <a:rPr lang="nb-NO" dirty="0">
                <a:solidFill>
                  <a:schemeClr val="accent2"/>
                </a:solidFill>
              </a:rPr>
              <a:t>4.</a:t>
            </a:r>
            <a:r>
              <a:rPr lang="nb-NO" dirty="0"/>
              <a:t> </a:t>
            </a:r>
            <a:r>
              <a:rPr lang="nb-NO" dirty="0" err="1"/>
              <a:t>Fasilitator</a:t>
            </a:r>
            <a:r>
              <a:rPr lang="nb-NO" dirty="0"/>
              <a:t> utarbeider en detaljert tidsplan for workshopene. Avklarer med vertskapet behov for nødvendig utstyr. </a:t>
            </a:r>
          </a:p>
          <a:p>
            <a:pPr marL="0" indent="0">
              <a:buNone/>
            </a:pPr>
            <a:endParaRPr lang="nb-NO" dirty="0">
              <a:solidFill>
                <a:schemeClr val="accent2"/>
              </a:solidFill>
            </a:endParaRPr>
          </a:p>
          <a:p>
            <a:pPr marL="0" indent="0">
              <a:buNone/>
            </a:pPr>
            <a:endParaRPr lang="nb-NO" dirty="0"/>
          </a:p>
        </p:txBody>
      </p:sp>
      <p:sp>
        <p:nvSpPr>
          <p:cNvPr id="12" name="TekstSylinder 11">
            <a:extLst>
              <a:ext uri="{FF2B5EF4-FFF2-40B4-BE49-F238E27FC236}">
                <a16:creationId xmlns:a16="http://schemas.microsoft.com/office/drawing/2014/main" id="{0FBC4AB5-8828-362F-E131-713247AA5133}"/>
              </a:ext>
            </a:extLst>
          </p:cNvPr>
          <p:cNvSpPr txBox="1"/>
          <p:nvPr/>
        </p:nvSpPr>
        <p:spPr>
          <a:xfrm>
            <a:off x="5830771" y="3429000"/>
            <a:ext cx="329184" cy="369332"/>
          </a:xfrm>
          <a:prstGeom prst="rect">
            <a:avLst/>
          </a:prstGeom>
          <a:solidFill>
            <a:schemeClr val="bg1"/>
          </a:solidFill>
          <a:ln>
            <a:solidFill>
              <a:schemeClr val="bg1"/>
            </a:solidFill>
          </a:ln>
        </p:spPr>
        <p:txBody>
          <a:bodyPr wrap="square" rtlCol="0">
            <a:spAutoFit/>
          </a:bodyPr>
          <a:lstStyle/>
          <a:p>
            <a:r>
              <a:rPr lang="en-GB">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4</a:t>
            </a:r>
          </a:p>
        </p:txBody>
      </p:sp>
      <p:pic>
        <p:nvPicPr>
          <p:cNvPr id="7" name="Grafikk 6" descr="Markør med heldekkende fyll">
            <a:extLst>
              <a:ext uri="{FF2B5EF4-FFF2-40B4-BE49-F238E27FC236}">
                <a16:creationId xmlns:a16="http://schemas.microsoft.com/office/drawing/2014/main" id="{DC92A4E1-1491-819E-903F-53D85AAF49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49424" y="4642729"/>
            <a:ext cx="914400" cy="914400"/>
          </a:xfrm>
          <a:prstGeom prst="rect">
            <a:avLst/>
          </a:prstGeom>
        </p:spPr>
      </p:pic>
      <p:sp>
        <p:nvSpPr>
          <p:cNvPr id="9" name="TekstSylinder 8">
            <a:hlinkClick r:id="rId10" action="ppaction://hlinksldjump"/>
            <a:extLst>
              <a:ext uri="{FF2B5EF4-FFF2-40B4-BE49-F238E27FC236}">
                <a16:creationId xmlns:a16="http://schemas.microsoft.com/office/drawing/2014/main" id="{7F0CDC9C-FBCD-0A1A-40FA-C1D7D5CEED02}"/>
              </a:ext>
            </a:extLst>
          </p:cNvPr>
          <p:cNvSpPr txBox="1"/>
          <p:nvPr/>
        </p:nvSpPr>
        <p:spPr>
          <a:xfrm>
            <a:off x="1254799" y="5837253"/>
            <a:ext cx="3090672"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descr="Tannhjul med heldekkende fyll">
            <a:hlinkClick r:id="rId10" action="ppaction://hlinksldjump"/>
            <a:extLst>
              <a:ext uri="{FF2B5EF4-FFF2-40B4-BE49-F238E27FC236}">
                <a16:creationId xmlns:a16="http://schemas.microsoft.com/office/drawing/2014/main" id="{87AE2E75-D70B-CD1D-3209-CC5CD6CD6A0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2617886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2 Utforske utfordringene</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p:txBody>
          <a:bodyPr vert="horz" lIns="0" tIns="0" rIns="0" bIns="0" rtlCol="0" anchor="t">
            <a:noAutofit/>
          </a:bodyPr>
          <a:lstStyle/>
          <a:p>
            <a:pPr indent="-611505"/>
            <a:r>
              <a:rPr lang="en-US" sz="1400" b="1">
                <a:solidFill>
                  <a:schemeClr val="tx1"/>
                </a:solidFill>
              </a:rPr>
              <a:t>Om </a:t>
            </a:r>
            <a:r>
              <a:rPr lang="en-US" sz="1400" b="1" err="1">
                <a:solidFill>
                  <a:schemeClr val="tx1"/>
                </a:solidFill>
              </a:rPr>
              <a:t>fase</a:t>
            </a:r>
            <a:r>
              <a:rPr lang="en-US" sz="1400" b="1">
                <a:solidFill>
                  <a:schemeClr val="tx1"/>
                </a:solidFill>
              </a:rPr>
              <a:t> 2:</a:t>
            </a:r>
            <a:endParaRPr lang="en-US"/>
          </a:p>
          <a:p>
            <a:pPr indent="-611505"/>
            <a:r>
              <a:rPr lang="nb-NO" sz="1400">
                <a:solidFill>
                  <a:schemeClr val="tx1"/>
                </a:solidFill>
                <a:latin typeface="Open Sans"/>
                <a:ea typeface="Open Sans"/>
                <a:cs typeface="Open Sans"/>
              </a:rPr>
              <a:t>I </a:t>
            </a:r>
            <a:r>
              <a:rPr lang="nb-NO" sz="1400" b="0" i="0">
                <a:solidFill>
                  <a:schemeClr val="tx1"/>
                </a:solidFill>
                <a:effectLst/>
                <a:latin typeface="Open Sans"/>
                <a:ea typeface="Open Sans"/>
                <a:cs typeface="Open Sans"/>
              </a:rPr>
              <a:t>denne fasen starter RUPIL-workshopen med å utforske utfordringene. Hvilke utfordringer står vi overfor? Hvem blir berørt? Hva vet vi om konsekvensene? Hvordan skal vi forstå disse utfordringene med utgangspunkt i en realistisk tilnærming?</a:t>
            </a:r>
          </a:p>
          <a:p>
            <a:pPr indent="-611505"/>
            <a:br>
              <a:rPr lang="nb-NO" sz="1400"/>
            </a:br>
            <a:r>
              <a:rPr lang="nb-NO" sz="1400" b="0" i="0">
                <a:solidFill>
                  <a:schemeClr val="tx1"/>
                </a:solidFill>
                <a:effectLst/>
                <a:latin typeface="Open Sans"/>
                <a:ea typeface="Open Sans"/>
                <a:cs typeface="Open Sans"/>
              </a:rPr>
              <a:t>Målet er </a:t>
            </a:r>
            <a:r>
              <a:rPr lang="nb-NO" sz="1400">
                <a:solidFill>
                  <a:schemeClr val="tx1"/>
                </a:solidFill>
                <a:latin typeface="Open Sans"/>
                <a:ea typeface="Open Sans"/>
                <a:cs typeface="Open Sans"/>
              </a:rPr>
              <a:t>at vi gjennom å undersøke disse</a:t>
            </a:r>
            <a:r>
              <a:rPr lang="nb-NO" sz="1400" b="0" i="0">
                <a:solidFill>
                  <a:schemeClr val="tx1"/>
                </a:solidFill>
                <a:effectLst/>
                <a:latin typeface="Open Sans"/>
                <a:ea typeface="Open Sans"/>
                <a:cs typeface="Open Sans"/>
              </a:rPr>
              <a:t> utfordringene </a:t>
            </a:r>
            <a:r>
              <a:rPr lang="nb-NO" sz="1400">
                <a:solidFill>
                  <a:schemeClr val="tx1"/>
                </a:solidFill>
                <a:latin typeface="Open Sans"/>
                <a:ea typeface="Open Sans"/>
                <a:cs typeface="Open Sans"/>
              </a:rPr>
              <a:t>vil komme frem til </a:t>
            </a:r>
            <a:r>
              <a:rPr lang="nb-NO" sz="1400" b="0" i="0">
                <a:solidFill>
                  <a:schemeClr val="tx1"/>
                </a:solidFill>
                <a:effectLst/>
                <a:latin typeface="Open Sans"/>
                <a:ea typeface="Open Sans"/>
                <a:cs typeface="Open Sans"/>
              </a:rPr>
              <a:t>en felles forståelse av det utfordringsbildet vi</a:t>
            </a:r>
            <a:r>
              <a:rPr lang="nb-NO" sz="1400">
                <a:solidFill>
                  <a:schemeClr val="tx1"/>
                </a:solidFill>
                <a:latin typeface="Open Sans"/>
                <a:ea typeface="Open Sans"/>
                <a:cs typeface="Open Sans"/>
              </a:rPr>
              <a:t> står</a:t>
            </a:r>
            <a:r>
              <a:rPr lang="nb-NO" sz="1400" b="0" i="0">
                <a:solidFill>
                  <a:schemeClr val="tx1"/>
                </a:solidFill>
                <a:effectLst/>
                <a:latin typeface="Open Sans"/>
                <a:ea typeface="Open Sans"/>
                <a:cs typeface="Open Sans"/>
              </a:rPr>
              <a:t> overfor.</a:t>
            </a:r>
          </a:p>
          <a:p>
            <a:pPr indent="-611505"/>
            <a:r>
              <a:rPr lang="nb-NO" sz="1400" b="1" err="1">
                <a:solidFill>
                  <a:schemeClr val="tx1"/>
                </a:solidFill>
                <a:latin typeface="Open Sans"/>
                <a:ea typeface="Open Sans"/>
                <a:cs typeface="Open Sans"/>
              </a:rPr>
              <a:t>Hv</a:t>
            </a:r>
            <a:r>
              <a:rPr lang="en-US" sz="1400" b="1">
                <a:solidFill>
                  <a:schemeClr val="tx1"/>
                </a:solidFill>
                <a:latin typeface="Open Sans"/>
                <a:ea typeface="Open Sans"/>
                <a:cs typeface="Open Sans"/>
              </a:rPr>
              <a:t>a </a:t>
            </a:r>
            <a:r>
              <a:rPr lang="en-US" sz="1400" b="1" err="1">
                <a:solidFill>
                  <a:schemeClr val="tx1"/>
                </a:solidFill>
                <a:latin typeface="Open Sans"/>
                <a:ea typeface="Open Sans"/>
                <a:cs typeface="Open Sans"/>
              </a:rPr>
              <a:t>skal</a:t>
            </a:r>
            <a:r>
              <a:rPr lang="en-US" sz="1400" b="1">
                <a:solidFill>
                  <a:schemeClr val="tx1"/>
                </a:solidFill>
                <a:latin typeface="Open Sans"/>
                <a:ea typeface="Open Sans"/>
                <a:cs typeface="Open Sans"/>
              </a:rPr>
              <a:t> </a:t>
            </a:r>
            <a:r>
              <a:rPr lang="en-US" sz="1400" b="1" err="1">
                <a:solidFill>
                  <a:schemeClr val="tx1"/>
                </a:solidFill>
                <a:latin typeface="Open Sans"/>
                <a:ea typeface="Open Sans"/>
                <a:cs typeface="Open Sans"/>
              </a:rPr>
              <a:t>gjøres</a:t>
            </a:r>
            <a:r>
              <a:rPr lang="en-US" sz="1400" b="1">
                <a:solidFill>
                  <a:schemeClr val="tx1"/>
                </a:solidFill>
                <a:latin typeface="Open Sans"/>
                <a:ea typeface="Open Sans"/>
                <a:cs typeface="Open Sans"/>
              </a:rPr>
              <a:t> i </a:t>
            </a:r>
            <a:r>
              <a:rPr lang="en-US" sz="1400" b="1" err="1">
                <a:solidFill>
                  <a:schemeClr val="tx1"/>
                </a:solidFill>
                <a:latin typeface="Open Sans"/>
                <a:ea typeface="Open Sans"/>
                <a:cs typeface="Open Sans"/>
              </a:rPr>
              <a:t>fase</a:t>
            </a:r>
            <a:r>
              <a:rPr lang="en-US" sz="1400" b="1">
                <a:solidFill>
                  <a:schemeClr val="tx1"/>
                </a:solidFill>
                <a:latin typeface="Open Sans"/>
                <a:ea typeface="Open Sans"/>
                <a:cs typeface="Open Sans"/>
              </a:rPr>
              <a:t> 2:</a:t>
            </a:r>
          </a:p>
          <a:p>
            <a:pPr marL="285750" indent="-285750">
              <a:buFont typeface="Arial" panose="020B0604020202020204" pitchFamily="34" charset="0"/>
              <a:buChar char="•"/>
            </a:pPr>
            <a:r>
              <a:rPr lang="nb-NO" sz="1400">
                <a:solidFill>
                  <a:schemeClr val="tx1"/>
                </a:solidFill>
                <a:latin typeface="Open Sans"/>
                <a:ea typeface="Open Sans"/>
                <a:cs typeface="Open Sans"/>
              </a:rPr>
              <a:t>F</a:t>
            </a:r>
            <a:r>
              <a:rPr lang="nb-NO" sz="1400" b="0" i="0">
                <a:solidFill>
                  <a:schemeClr val="tx1"/>
                </a:solidFill>
                <a:effectLst/>
                <a:latin typeface="Open Sans"/>
                <a:ea typeface="Open Sans"/>
                <a:cs typeface="Open Sans"/>
              </a:rPr>
              <a:t>orberede presentasjon av de viktigste statistiske funnene og annen relevant dokumentasjon.</a:t>
            </a:r>
          </a:p>
          <a:p>
            <a:pPr marL="285750" indent="-285750" algn="l">
              <a:buFont typeface="Wingdings" panose="05000000000000000000" pitchFamily="2" charset="2"/>
              <a:buChar char="§"/>
            </a:pPr>
            <a:r>
              <a:rPr lang="nb-NO" sz="1400" b="0" i="0">
                <a:solidFill>
                  <a:schemeClr val="tx1"/>
                </a:solidFill>
                <a:effectLst/>
              </a:rPr>
              <a:t>Forberede hvordan tilnærmingen til realistisk planlegging skal forklares. Husk å vektlegge at utgangspunktet vårt er den nåværende situasjonen i kommunen/regionen og realistiske forventninger til fremtidig utvikling. Vekst skal ikke være en forutsetning for utvikling; i stedet bør fokuset være på livskvalitet.</a:t>
            </a:r>
          </a:p>
        </p:txBody>
      </p:sp>
      <p:sp>
        <p:nvSpPr>
          <p:cNvPr id="8" name="Pil: høyre 7">
            <a:hlinkClick r:id="rId3" action="ppaction://hlinksldjump"/>
            <a:extLst>
              <a:ext uri="{FF2B5EF4-FFF2-40B4-BE49-F238E27FC236}">
                <a16:creationId xmlns:a16="http://schemas.microsoft.com/office/drawing/2014/main" id="{576499F9-5A47-20A9-BCE7-8A60C44F70C0}"/>
              </a:ext>
              <a:ext uri="{C183D7F6-B498-43B3-948B-1728B52AA6E4}">
                <adec:decorative xmlns:adec="http://schemas.microsoft.com/office/drawing/2017/decorative" val="1"/>
              </a:ext>
            </a:extLst>
          </p:cNvPr>
          <p:cNvSpPr/>
          <p:nvPr/>
        </p:nvSpPr>
        <p:spPr>
          <a:xfrm>
            <a:off x="7492363" y="5486400"/>
            <a:ext cx="22185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TekstSylinder 4">
            <a:hlinkClick r:id="rId3" action="ppaction://hlinksldjump"/>
            <a:extLst>
              <a:ext uri="{FF2B5EF4-FFF2-40B4-BE49-F238E27FC236}">
                <a16:creationId xmlns:a16="http://schemas.microsoft.com/office/drawing/2014/main" id="{8AC91190-94AB-A11B-4E23-464E33A8F55B}"/>
              </a:ext>
            </a:extLst>
          </p:cNvPr>
          <p:cNvSpPr txBox="1"/>
          <p:nvPr/>
        </p:nvSpPr>
        <p:spPr>
          <a:xfrm>
            <a:off x="7461504" y="5677813"/>
            <a:ext cx="3101340" cy="261610"/>
          </a:xfrm>
          <a:prstGeom prst="rect">
            <a:avLst/>
          </a:prstGeom>
          <a:noFill/>
        </p:spPr>
        <p:txBody>
          <a:bodyPr wrap="square" rtlCol="0">
            <a:spAutoFit/>
          </a:bodyPr>
          <a:lstStyle/>
          <a:p>
            <a:r>
              <a:rPr lang="nb-NO" sz="1100"/>
              <a:t>Klikk for å se verktøy i fase 2 </a:t>
            </a:r>
          </a:p>
        </p:txBody>
      </p:sp>
      <p:pic>
        <p:nvPicPr>
          <p:cNvPr id="9" name="Grafikk 8" descr="Tannhjul med heldekkende fyll">
            <a:hlinkClick r:id="rId4" action="ppaction://hlinksldjump"/>
            <a:extLst>
              <a:ext uri="{FF2B5EF4-FFF2-40B4-BE49-F238E27FC236}">
                <a16:creationId xmlns:a16="http://schemas.microsoft.com/office/drawing/2014/main" id="{66996C1B-EADB-B409-3DFA-CEEC83175B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147" y="5806440"/>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767878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14910" y="479857"/>
            <a:ext cx="9720000" cy="896235"/>
          </a:xfrm>
        </p:spPr>
        <p:txBody>
          <a:bodyPr/>
          <a:lstStyle/>
          <a:p>
            <a:r>
              <a:rPr lang="nb-NO"/>
              <a:t>Fase 2: Utforske utfordringene</a:t>
            </a:r>
            <a:endParaRPr lang="nb-NO" sz="1200"/>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14910" y="1428747"/>
            <a:ext cx="7568491" cy="584690"/>
          </a:xfrm>
        </p:spPr>
        <p:txBody>
          <a:bodyPr vert="horz" lIns="0" tIns="0" rIns="0" bIns="0" rtlCol="0" anchor="t">
            <a:noAutofit/>
          </a:bodyPr>
          <a:lstStyle/>
          <a:p>
            <a:pPr marL="0" indent="0">
              <a:buNone/>
            </a:pPr>
            <a:r>
              <a:rPr lang="nb-NO">
                <a:latin typeface="Open Sans"/>
                <a:ea typeface="Open Sans"/>
                <a:cs typeface="Open Sans"/>
              </a:rPr>
              <a:t>Eksempler på hvordan planmyndighetene kan presentere utfordringene ved hjelp av tall og visuelle fremstillinger:</a:t>
            </a:r>
            <a:endParaRPr lang="nb-NO"/>
          </a:p>
        </p:txBody>
      </p:sp>
      <p:sp>
        <p:nvSpPr>
          <p:cNvPr id="6" name="TekstSylinder 5">
            <a:extLst>
              <a:ext uri="{FF2B5EF4-FFF2-40B4-BE49-F238E27FC236}">
                <a16:creationId xmlns:a16="http://schemas.microsoft.com/office/drawing/2014/main" id="{624FED90-2049-EFA6-48DD-1A8D3FBAF62A}"/>
              </a:ext>
            </a:extLst>
          </p:cNvPr>
          <p:cNvSpPr txBox="1"/>
          <p:nvPr/>
        </p:nvSpPr>
        <p:spPr>
          <a:xfrm>
            <a:off x="3895726" y="2170176"/>
            <a:ext cx="4512726" cy="1536318"/>
          </a:xfrm>
          <a:prstGeom prst="rect">
            <a:avLst/>
          </a:prstGeom>
          <a:noFill/>
        </p:spPr>
        <p:txBody>
          <a:bodyPr wrap="square" rtlCol="0">
            <a:spAutoFit/>
          </a:bodyPr>
          <a:lstStyle/>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Generell befolkningsutvikling</a:t>
            </a:r>
            <a:r>
              <a:rPr lang="en-US" sz="1600" b="0" i="0" dirty="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dirty="0">
              <a:solidFill>
                <a:srgbClr val="000000"/>
              </a:solidFill>
              <a:latin typeface="Arial" panose="020B0604020202020204" pitchFamily="34" charset="0"/>
            </a:endParaRPr>
          </a:p>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Historiske trender og prognoser for lokale befolkningstall</a:t>
            </a:r>
            <a:r>
              <a:rPr lang="en-US" sz="1600" b="0" i="0" dirty="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dirty="0">
              <a:solidFill>
                <a:srgbClr val="000000"/>
              </a:solidFill>
              <a:latin typeface="Segoe UI" panose="020B0502040204020203" pitchFamily="34" charset="0"/>
            </a:endParaRPr>
          </a:p>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Aldersfordeling både historisk og nåværende</a:t>
            </a:r>
            <a:endParaRPr lang="en-US" sz="1600" b="0" i="0" dirty="0">
              <a:solidFill>
                <a:srgbClr val="000000"/>
              </a:solidFill>
              <a:effectLst/>
              <a:latin typeface="Arial" panose="020B0604020202020204" pitchFamily="34" charset="0"/>
            </a:endParaRPr>
          </a:p>
          <a:p>
            <a:pPr algn="l" rtl="0" fontAlgn="base">
              <a:lnSpc>
                <a:spcPts val="1350"/>
              </a:lnSpc>
            </a:pPr>
            <a:endParaRPr lang="en-GB" dirty="0"/>
          </a:p>
        </p:txBody>
      </p:sp>
      <p:sp>
        <p:nvSpPr>
          <p:cNvPr id="16" name="TekstSylinder 15">
            <a:extLst>
              <a:ext uri="{FF2B5EF4-FFF2-40B4-BE49-F238E27FC236}">
                <a16:creationId xmlns:a16="http://schemas.microsoft.com/office/drawing/2014/main" id="{8486DD36-01C7-1299-9680-7E11C38905D4}"/>
              </a:ext>
            </a:extLst>
          </p:cNvPr>
          <p:cNvSpPr txBox="1"/>
          <p:nvPr/>
        </p:nvSpPr>
        <p:spPr>
          <a:xfrm>
            <a:off x="510338" y="2465956"/>
            <a:ext cx="212859" cy="369332"/>
          </a:xfrm>
          <a:prstGeom prst="rect">
            <a:avLst/>
          </a:prstGeom>
          <a:noFill/>
        </p:spPr>
        <p:txBody>
          <a:bodyPr wrap="square">
            <a:spAutoFit/>
          </a:bodyPr>
          <a:lstStyle/>
          <a:p>
            <a:r>
              <a:rPr lang="nb-NO" b="1">
                <a:solidFill>
                  <a:schemeClr val="accent2"/>
                </a:solidFill>
              </a:rPr>
              <a:t>1</a:t>
            </a:r>
          </a:p>
        </p:txBody>
      </p:sp>
      <p:pic>
        <p:nvPicPr>
          <p:cNvPr id="1026" name="Picture 2" descr="Kart over skandinavia som viser demografiendring 2020">
            <a:extLst>
              <a:ext uri="{FF2B5EF4-FFF2-40B4-BE49-F238E27FC236}">
                <a16:creationId xmlns:a16="http://schemas.microsoft.com/office/drawing/2014/main" id="{A2ACAB79-C915-3182-A218-662480BB4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60" y="2013436"/>
            <a:ext cx="2511046" cy="3558471"/>
          </a:xfrm>
          <a:prstGeom prst="rect">
            <a:avLst/>
          </a:prstGeom>
          <a:noFill/>
          <a:extLst>
            <a:ext uri="{909E8E84-426E-40DD-AFC4-6F175D3DCCD1}">
              <a14:hiddenFill xmlns:a14="http://schemas.microsoft.com/office/drawing/2010/main">
                <a:solidFill>
                  <a:srgbClr val="FFFFFF"/>
                </a:solidFill>
              </a14:hiddenFill>
            </a:ext>
          </a:extLst>
        </p:spPr>
      </p:pic>
      <p:sp>
        <p:nvSpPr>
          <p:cNvPr id="18" name="TekstSylinder 17">
            <a:extLst>
              <a:ext uri="{FF2B5EF4-FFF2-40B4-BE49-F238E27FC236}">
                <a16:creationId xmlns:a16="http://schemas.microsoft.com/office/drawing/2014/main" id="{78FD2315-6D1D-4815-3EE3-76F1C8770C75}"/>
              </a:ext>
            </a:extLst>
          </p:cNvPr>
          <p:cNvSpPr txBox="1"/>
          <p:nvPr/>
        </p:nvSpPr>
        <p:spPr>
          <a:xfrm>
            <a:off x="6352055" y="3322943"/>
            <a:ext cx="672356" cy="369332"/>
          </a:xfrm>
          <a:prstGeom prst="rect">
            <a:avLst/>
          </a:prstGeom>
          <a:noFill/>
        </p:spPr>
        <p:txBody>
          <a:bodyPr wrap="square">
            <a:spAutoFit/>
          </a:bodyPr>
          <a:lstStyle/>
          <a:p>
            <a:r>
              <a:rPr lang="nb-NO" b="1">
                <a:solidFill>
                  <a:schemeClr val="accent2"/>
                </a:solidFill>
              </a:rPr>
              <a:t>2</a:t>
            </a:r>
          </a:p>
        </p:txBody>
      </p:sp>
      <p:pic>
        <p:nvPicPr>
          <p:cNvPr id="8" name="Picture 2" descr="diagram folketallsutvikling fremskrevet til 2050">
            <a:extLst>
              <a:ext uri="{FF2B5EF4-FFF2-40B4-BE49-F238E27FC236}">
                <a16:creationId xmlns:a16="http://schemas.microsoft.com/office/drawing/2014/main" id="{9D7903F0-8770-11BF-F580-69978FDCD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121" y="3725140"/>
            <a:ext cx="5770515" cy="2293554"/>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58246A21-5874-7E96-A264-36F3C6088179}"/>
              </a:ext>
            </a:extLst>
          </p:cNvPr>
          <p:cNvSpPr txBox="1"/>
          <p:nvPr/>
        </p:nvSpPr>
        <p:spPr>
          <a:xfrm>
            <a:off x="8648493" y="2465956"/>
            <a:ext cx="219456" cy="369332"/>
          </a:xfrm>
          <a:prstGeom prst="rect">
            <a:avLst/>
          </a:prstGeom>
          <a:noFill/>
        </p:spPr>
        <p:txBody>
          <a:bodyPr wrap="square" rtlCol="0">
            <a:spAutoFit/>
          </a:bodyPr>
          <a:lstStyle/>
          <a:p>
            <a:r>
              <a:rPr lang="nb-NO" b="1">
                <a:solidFill>
                  <a:schemeClr val="accent2"/>
                </a:solidFill>
              </a:rPr>
              <a:t>3</a:t>
            </a:r>
          </a:p>
        </p:txBody>
      </p:sp>
      <p:pic>
        <p:nvPicPr>
          <p:cNvPr id="1030" name="Picture 6" descr="Diagram befolkningsutvikling i Norge 1920 &#10;">
            <a:extLst>
              <a:ext uri="{FF2B5EF4-FFF2-40B4-BE49-F238E27FC236}">
                <a16:creationId xmlns:a16="http://schemas.microsoft.com/office/drawing/2014/main" id="{6DE85414-4C88-3E78-CC8A-6165C99C79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6503" y="597129"/>
            <a:ext cx="1925224" cy="1443918"/>
          </a:xfrm>
          <a:prstGeom prst="rect">
            <a:avLst/>
          </a:prstGeom>
          <a:noFill/>
          <a:extLst>
            <a:ext uri="{909E8E84-426E-40DD-AFC4-6F175D3DCCD1}">
              <a14:hiddenFill xmlns:a14="http://schemas.microsoft.com/office/drawing/2010/main">
                <a:solidFill>
                  <a:srgbClr val="FFFFFF"/>
                </a:solidFill>
              </a14:hiddenFill>
            </a:ext>
          </a:extLst>
        </p:spPr>
      </p:pic>
      <p:sp>
        <p:nvSpPr>
          <p:cNvPr id="19" name="TekstSylinder 18">
            <a:extLst>
              <a:ext uri="{FF2B5EF4-FFF2-40B4-BE49-F238E27FC236}">
                <a16:creationId xmlns:a16="http://schemas.microsoft.com/office/drawing/2014/main" id="{65EB0C02-5DCB-C955-082C-979D31E42978}"/>
              </a:ext>
            </a:extLst>
          </p:cNvPr>
          <p:cNvSpPr txBox="1"/>
          <p:nvPr/>
        </p:nvSpPr>
        <p:spPr>
          <a:xfrm>
            <a:off x="11077098" y="1062238"/>
            <a:ext cx="810537" cy="461665"/>
          </a:xfrm>
          <a:prstGeom prst="rect">
            <a:avLst/>
          </a:prstGeom>
          <a:noFill/>
        </p:spPr>
        <p:txBody>
          <a:bodyPr wrap="square" rtlCol="0">
            <a:spAutoFit/>
          </a:bodyPr>
          <a:lstStyle/>
          <a:p>
            <a:r>
              <a:rPr lang="en-GB" sz="1200">
                <a:latin typeface="Open Sans "/>
              </a:rPr>
              <a:t>Norge 1920</a:t>
            </a:r>
          </a:p>
        </p:txBody>
      </p:sp>
      <p:pic>
        <p:nvPicPr>
          <p:cNvPr id="1032" name="Picture 8" descr="Diagram befolkningsutvikling i Norge 1950">
            <a:extLst>
              <a:ext uri="{FF2B5EF4-FFF2-40B4-BE49-F238E27FC236}">
                <a16:creationId xmlns:a16="http://schemas.microsoft.com/office/drawing/2014/main" id="{72E5EFDE-1CCF-914E-1CD8-076AEB1098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3319" y="2170176"/>
            <a:ext cx="1858408" cy="1271251"/>
          </a:xfrm>
          <a:prstGeom prst="rect">
            <a:avLst/>
          </a:prstGeom>
          <a:noFill/>
          <a:extLst>
            <a:ext uri="{909E8E84-426E-40DD-AFC4-6F175D3DCCD1}">
              <a14:hiddenFill xmlns:a14="http://schemas.microsoft.com/office/drawing/2010/main">
                <a:solidFill>
                  <a:srgbClr val="FFFFFF"/>
                </a:solidFill>
              </a14:hiddenFill>
            </a:ext>
          </a:extLst>
        </p:spPr>
      </p:pic>
      <p:sp>
        <p:nvSpPr>
          <p:cNvPr id="20" name="TekstSylinder 19">
            <a:extLst>
              <a:ext uri="{FF2B5EF4-FFF2-40B4-BE49-F238E27FC236}">
                <a16:creationId xmlns:a16="http://schemas.microsoft.com/office/drawing/2014/main" id="{00F25842-198F-43A0-964C-54BCE4CACA28}"/>
              </a:ext>
            </a:extLst>
          </p:cNvPr>
          <p:cNvSpPr txBox="1"/>
          <p:nvPr/>
        </p:nvSpPr>
        <p:spPr>
          <a:xfrm>
            <a:off x="11077097" y="2574968"/>
            <a:ext cx="810537" cy="461665"/>
          </a:xfrm>
          <a:prstGeom prst="rect">
            <a:avLst/>
          </a:prstGeom>
          <a:noFill/>
        </p:spPr>
        <p:txBody>
          <a:bodyPr wrap="square" rtlCol="0">
            <a:spAutoFit/>
          </a:bodyPr>
          <a:lstStyle/>
          <a:p>
            <a:r>
              <a:rPr lang="en-GB" sz="1200">
                <a:latin typeface="Open Sans "/>
              </a:rPr>
              <a:t>Norge 1950</a:t>
            </a:r>
          </a:p>
        </p:txBody>
      </p:sp>
      <p:pic>
        <p:nvPicPr>
          <p:cNvPr id="1034" name="Picture 10" descr="Diagram befolkningsutvikling i Norge 2020">
            <a:extLst>
              <a:ext uri="{FF2B5EF4-FFF2-40B4-BE49-F238E27FC236}">
                <a16:creationId xmlns:a16="http://schemas.microsoft.com/office/drawing/2014/main" id="{ABCC1DC7-C1FA-620D-E407-0891672726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77999" y="3570556"/>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22" name="TekstSylinder 21">
            <a:extLst>
              <a:ext uri="{FF2B5EF4-FFF2-40B4-BE49-F238E27FC236}">
                <a16:creationId xmlns:a16="http://schemas.microsoft.com/office/drawing/2014/main" id="{3258E672-482E-E411-1185-8884DDE7A48C}"/>
              </a:ext>
            </a:extLst>
          </p:cNvPr>
          <p:cNvSpPr txBox="1"/>
          <p:nvPr/>
        </p:nvSpPr>
        <p:spPr>
          <a:xfrm>
            <a:off x="11141768" y="3986121"/>
            <a:ext cx="810537" cy="461665"/>
          </a:xfrm>
          <a:prstGeom prst="rect">
            <a:avLst/>
          </a:prstGeom>
          <a:noFill/>
        </p:spPr>
        <p:txBody>
          <a:bodyPr wrap="square" rtlCol="0">
            <a:spAutoFit/>
          </a:bodyPr>
          <a:lstStyle/>
          <a:p>
            <a:r>
              <a:rPr lang="en-GB" sz="1200">
                <a:latin typeface="Open Sans "/>
              </a:rPr>
              <a:t>Norge 2020</a:t>
            </a:r>
          </a:p>
        </p:txBody>
      </p:sp>
      <p:pic>
        <p:nvPicPr>
          <p:cNvPr id="1036" name="Picture 12" descr="Diagram befolkningsutvikling i en norsk kommune 2023">
            <a:extLst>
              <a:ext uri="{FF2B5EF4-FFF2-40B4-BE49-F238E27FC236}">
                <a16:creationId xmlns:a16="http://schemas.microsoft.com/office/drawing/2014/main" id="{9A9FEB9B-8AD4-6E12-8A35-14582CFF40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78000" y="5025999"/>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129AD539-D230-0208-6562-ABDBDBD7A007}"/>
              </a:ext>
            </a:extLst>
          </p:cNvPr>
          <p:cNvSpPr txBox="1"/>
          <p:nvPr/>
        </p:nvSpPr>
        <p:spPr>
          <a:xfrm>
            <a:off x="10994453" y="5248742"/>
            <a:ext cx="1063480" cy="646331"/>
          </a:xfrm>
          <a:prstGeom prst="rect">
            <a:avLst/>
          </a:prstGeom>
          <a:noFill/>
        </p:spPr>
        <p:txBody>
          <a:bodyPr wrap="square" rtlCol="0">
            <a:spAutoFit/>
          </a:bodyPr>
          <a:lstStyle/>
          <a:p>
            <a:pPr algn="ctr"/>
            <a:r>
              <a:rPr lang="en-GB" sz="1200">
                <a:latin typeface="Open Sans "/>
              </a:rPr>
              <a:t>En </a:t>
            </a:r>
            <a:r>
              <a:rPr lang="nb-NO" sz="1200">
                <a:latin typeface="Open Sans "/>
              </a:rPr>
              <a:t>norsk kommune  2023</a:t>
            </a:r>
          </a:p>
        </p:txBody>
      </p:sp>
      <p:sp>
        <p:nvSpPr>
          <p:cNvPr id="11" name="Pil: høyre 10">
            <a:hlinkClick r:id="rId9" action="ppaction://hlinksldjump"/>
            <a:extLst>
              <a:ext uri="{FF2B5EF4-FFF2-40B4-BE49-F238E27FC236}">
                <a16:creationId xmlns:a16="http://schemas.microsoft.com/office/drawing/2014/main" id="{19BD1D80-55E7-EE95-6261-3A194D91E621}"/>
              </a:ext>
              <a:ext uri="{C183D7F6-B498-43B3-948B-1728B52AA6E4}">
                <adec:decorative xmlns:adec="http://schemas.microsoft.com/office/drawing/2017/decorative" val="1"/>
              </a:ext>
            </a:extLst>
          </p:cNvPr>
          <p:cNvSpPr/>
          <p:nvPr/>
        </p:nvSpPr>
        <p:spPr>
          <a:xfrm>
            <a:off x="5014246" y="6014098"/>
            <a:ext cx="2133314" cy="54274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Tannhjul med heldekkende fyll">
            <a:hlinkClick r:id="rId10"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7445" y="5648574"/>
            <a:ext cx="657354" cy="657354"/>
          </a:xfrm>
          <a:prstGeom prst="rect">
            <a:avLst/>
          </a:prstGeom>
        </p:spPr>
      </p:pic>
      <p:sp>
        <p:nvSpPr>
          <p:cNvPr id="12" name="TekstSylinder 11">
            <a:extLst>
              <a:ext uri="{FF2B5EF4-FFF2-40B4-BE49-F238E27FC236}">
                <a16:creationId xmlns:a16="http://schemas.microsoft.com/office/drawing/2014/main" id="{E75FB613-1B8E-AE2F-67BD-276C014D1481}"/>
              </a:ext>
            </a:extLst>
          </p:cNvPr>
          <p:cNvSpPr txBox="1"/>
          <p:nvPr/>
        </p:nvSpPr>
        <p:spPr>
          <a:xfrm>
            <a:off x="5059966" y="6146968"/>
            <a:ext cx="1897380" cy="276999"/>
          </a:xfrm>
          <a:prstGeom prst="rect">
            <a:avLst/>
          </a:prstGeom>
          <a:noFill/>
        </p:spPr>
        <p:txBody>
          <a:bodyPr wrap="square" rtlCol="0">
            <a:spAutoFit/>
          </a:bodyPr>
          <a:lstStyle/>
          <a:p>
            <a:r>
              <a:rPr lang="en-GB" sz="1200" err="1">
                <a:ea typeface="Open Sans" panose="020B0606030504020204" pitchFamily="34" charset="0"/>
                <a:cs typeface="Open Sans" panose="020B0606030504020204" pitchFamily="34" charset="0"/>
              </a:rPr>
              <a:t>Klikk</a:t>
            </a:r>
            <a:r>
              <a:rPr lang="en-GB" sz="1200">
                <a:ea typeface="Open Sans" panose="020B0606030504020204" pitchFamily="34" charset="0"/>
                <a:cs typeface="Open Sans" panose="020B0606030504020204" pitchFamily="34" charset="0"/>
              </a:rPr>
              <a:t> for </a:t>
            </a:r>
            <a:r>
              <a:rPr lang="en-GB" sz="1200" err="1">
                <a:ea typeface="Open Sans" panose="020B0606030504020204" pitchFamily="34" charset="0"/>
                <a:cs typeface="Open Sans" panose="020B0606030504020204" pitchFamily="34" charset="0"/>
              </a:rPr>
              <a:t>verktøy</a:t>
            </a:r>
            <a:r>
              <a:rPr lang="en-GB" sz="1200">
                <a:ea typeface="Open Sans" panose="020B0606030504020204" pitchFamily="34" charset="0"/>
                <a:cs typeface="Open Sans" panose="020B0606030504020204" pitchFamily="34" charset="0"/>
              </a:rPr>
              <a:t> i </a:t>
            </a:r>
            <a:r>
              <a:rPr lang="en-GB" sz="1200" err="1">
                <a:ea typeface="Open Sans" panose="020B0606030504020204" pitchFamily="34" charset="0"/>
                <a:cs typeface="Open Sans" panose="020B0606030504020204" pitchFamily="34" charset="0"/>
              </a:rPr>
              <a:t>fase</a:t>
            </a:r>
            <a:r>
              <a:rPr lang="en-GB" sz="1200">
                <a:ea typeface="Open Sans" panose="020B0606030504020204" pitchFamily="34" charset="0"/>
                <a:cs typeface="Open Sans" panose="020B0606030504020204" pitchFamily="34" charset="0"/>
              </a:rPr>
              <a:t> 3</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68526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72598" y="296731"/>
            <a:ext cx="9720000" cy="1206000"/>
          </a:xfrm>
        </p:spPr>
        <p:txBody>
          <a:bodyPr anchor="ctr"/>
          <a:lstStyle/>
          <a:p>
            <a:r>
              <a:rPr lang="nb-NO"/>
              <a:t>Fase 2: Utforske utfordringene </a:t>
            </a:r>
            <a:r>
              <a:rPr lang="nb-NO" sz="800"/>
              <a:t>fortsett</a:t>
            </a:r>
          </a:p>
        </p:txBody>
      </p:sp>
      <p:sp>
        <p:nvSpPr>
          <p:cNvPr id="12" name="Snakkeboble: oval 11">
            <a:extLst>
              <a:ext uri="{FF2B5EF4-FFF2-40B4-BE49-F238E27FC236}">
                <a16:creationId xmlns:a16="http://schemas.microsoft.com/office/drawing/2014/main" id="{FD434BFD-C2D1-E59E-CDC3-ED4E9EE5FEF0}"/>
              </a:ext>
            </a:extLst>
          </p:cNvPr>
          <p:cNvSpPr/>
          <p:nvPr/>
        </p:nvSpPr>
        <p:spPr>
          <a:xfrm>
            <a:off x="9163250" y="229875"/>
            <a:ext cx="2646947" cy="1754326"/>
          </a:xfrm>
          <a:prstGeom prst="wedgeEllipseCallout">
            <a:avLst/>
          </a:prstGeom>
          <a:solidFill>
            <a:schemeClr val="bg1"/>
          </a:solidFill>
          <a:ln w="762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i="1" err="1">
                <a:solidFill>
                  <a:schemeClr val="accent1"/>
                </a:solidFill>
              </a:rPr>
              <a:t>Befolkningsvekst</a:t>
            </a:r>
            <a:r>
              <a:rPr lang="en-US" sz="1600" b="1" i="1">
                <a:solidFill>
                  <a:schemeClr val="accent1"/>
                </a:solidFill>
              </a:rPr>
              <a:t> er </a:t>
            </a:r>
            <a:r>
              <a:rPr lang="en-US" sz="1600" b="1" i="1" err="1">
                <a:solidFill>
                  <a:schemeClr val="accent1"/>
                </a:solidFill>
              </a:rPr>
              <a:t>ikke</a:t>
            </a:r>
            <a:r>
              <a:rPr lang="en-US" sz="1600" b="1" i="1">
                <a:solidFill>
                  <a:schemeClr val="accent1"/>
                </a:solidFill>
              </a:rPr>
              <a:t> </a:t>
            </a:r>
            <a:r>
              <a:rPr lang="en-US" sz="1600" b="1" i="1" err="1">
                <a:solidFill>
                  <a:schemeClr val="accent1"/>
                </a:solidFill>
              </a:rPr>
              <a:t>en</a:t>
            </a:r>
            <a:r>
              <a:rPr lang="en-US" sz="1600" b="1" i="1">
                <a:solidFill>
                  <a:schemeClr val="accent1"/>
                </a:solidFill>
              </a:rPr>
              <a:t> </a:t>
            </a:r>
            <a:r>
              <a:rPr lang="en-US" sz="1600" b="1" i="1" err="1">
                <a:solidFill>
                  <a:schemeClr val="accent1"/>
                </a:solidFill>
              </a:rPr>
              <a:t>forutsetning</a:t>
            </a:r>
            <a:r>
              <a:rPr lang="en-US" sz="1600" b="1" i="1">
                <a:solidFill>
                  <a:schemeClr val="accent1"/>
                </a:solidFill>
              </a:rPr>
              <a:t> for </a:t>
            </a:r>
            <a:r>
              <a:rPr lang="en-US" sz="1600" b="1" i="1" err="1">
                <a:solidFill>
                  <a:schemeClr val="accent1"/>
                </a:solidFill>
              </a:rPr>
              <a:t>utvikling</a:t>
            </a:r>
            <a:r>
              <a:rPr lang="en-US" sz="1600" b="1" i="1">
                <a:solidFill>
                  <a:schemeClr val="accent1"/>
                </a:solidFill>
              </a:rPr>
              <a:t>!</a:t>
            </a:r>
            <a:endParaRPr lang="nb-NO" sz="1600" b="1" i="1">
              <a:solidFill>
                <a:schemeClr val="accent1"/>
              </a:solidFill>
            </a:endParaRPr>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65934" y="1462347"/>
            <a:ext cx="4859380" cy="3982922"/>
          </a:xfrm>
        </p:spPr>
        <p:txBody>
          <a:bodyPr vert="horz" lIns="0" tIns="0" rIns="0" bIns="0" rtlCol="0" anchor="t">
            <a:noAutofit/>
          </a:bodyPr>
          <a:lstStyle/>
          <a:p>
            <a:pPr marL="0" indent="0">
              <a:buNone/>
            </a:pPr>
            <a:r>
              <a:rPr lang="nb-NO" sz="1600">
                <a:latin typeface="Open Sans "/>
                <a:ea typeface="Open Sans"/>
                <a:cs typeface="Open Sans"/>
              </a:rPr>
              <a:t>RUPIL-prosessen bygger på forutsetningen om det vi kaller ‘realistisk planlegging’ som handler om å møte p</a:t>
            </a:r>
            <a:r>
              <a:rPr lang="nb-NO" sz="1600" b="0" i="0">
                <a:effectLst/>
                <a:latin typeface="Open Sans"/>
                <a:ea typeface="Open Sans"/>
                <a:cs typeface="Open Sans"/>
              </a:rPr>
              <a:t>lanleggings- og politiske tiltak med strategier for aksept og tilpasning</a:t>
            </a:r>
            <a:r>
              <a:rPr lang="nb-NO" sz="1600">
                <a:latin typeface="Open Sans"/>
                <a:ea typeface="Open Sans"/>
                <a:cs typeface="Open Sans"/>
              </a:rPr>
              <a:t>.</a:t>
            </a:r>
            <a:endParaRPr lang="nb-NO" sz="1600" b="0" i="0">
              <a:effectLst/>
              <a:latin typeface="Open Sans"/>
              <a:ea typeface="Open Sans"/>
              <a:cs typeface="Open Sans"/>
            </a:endParaRPr>
          </a:p>
          <a:p>
            <a:pPr marL="0" indent="0">
              <a:buNone/>
            </a:pPr>
            <a:r>
              <a:rPr lang="nb-NO" sz="1600">
                <a:latin typeface="Open Sans "/>
                <a:ea typeface="Open Sans"/>
                <a:cs typeface="Arial"/>
              </a:rPr>
              <a:t>Utgangspunktet for en vellykket RUPIL-prosess er at vi aksepterer demografiske utfordringer (befolknings</a:t>
            </a:r>
            <a:r>
              <a:rPr lang="nb-NO" sz="1600">
                <a:effectLst/>
                <a:latin typeface="Open Sans"/>
                <a:ea typeface="Open Sans"/>
                <a:cs typeface="Open Sans"/>
              </a:rPr>
              <a:t>nedgang), og finner nye og innovative </a:t>
            </a:r>
            <a:r>
              <a:rPr lang="nb-NO" sz="1600">
                <a:latin typeface="Open Sans"/>
                <a:ea typeface="Open Sans"/>
                <a:cs typeface="Open Sans"/>
              </a:rPr>
              <a:t>måter å planlegge på.</a:t>
            </a:r>
            <a:endParaRPr lang="nb-NO" sz="1600" b="0">
              <a:effectLst/>
              <a:latin typeface="Open Sans"/>
              <a:ea typeface="Open Sans"/>
              <a:cs typeface="Open Sans"/>
            </a:endParaRPr>
          </a:p>
          <a:p>
            <a:pPr marL="0" indent="0">
              <a:buNone/>
            </a:pPr>
            <a:r>
              <a:rPr lang="nb-NO" sz="1600" b="1">
                <a:latin typeface="Open Sans "/>
                <a:ea typeface="Open Sans"/>
                <a:cs typeface="Arial"/>
              </a:rPr>
              <a:t>Instruksjon: </a:t>
            </a:r>
          </a:p>
          <a:p>
            <a:pPr marL="0" indent="0">
              <a:buNone/>
            </a:pPr>
            <a:r>
              <a:rPr lang="nb-NO" sz="1600" b="1">
                <a:latin typeface="Open Sans "/>
                <a:ea typeface="Open Sans"/>
                <a:cs typeface="Arial"/>
              </a:rPr>
              <a:t>Hold en innledning om realistisk planlegging, for å tydeliggjøre at denne tilnærmingen er sentral i RUPIL.</a:t>
            </a:r>
          </a:p>
          <a:p>
            <a:pPr marL="0" indent="0">
              <a:buNone/>
            </a:pPr>
            <a:endParaRPr lang="nb-NO"/>
          </a:p>
          <a:p>
            <a:pPr marL="0" indent="0">
              <a:buNone/>
            </a:pPr>
            <a:endParaRPr lang="en-US" sz="1600">
              <a:latin typeface="Open Sans "/>
              <a:ea typeface="Open Sans"/>
              <a:cs typeface="Open Sans"/>
            </a:endParaRPr>
          </a:p>
          <a:p>
            <a:pPr marL="0" indent="0">
              <a:buNone/>
            </a:pPr>
            <a:endParaRPr lang="nb-NO" sz="1600">
              <a:latin typeface="Open Sans "/>
            </a:endParaRPr>
          </a:p>
          <a:p>
            <a:pPr marL="0" indent="0">
              <a:buNone/>
            </a:pPr>
            <a:endParaRPr lang="nb-NO" sz="1600">
              <a:latin typeface="Open Sans "/>
            </a:endParaRPr>
          </a:p>
        </p:txBody>
      </p:sp>
      <p:sp>
        <p:nvSpPr>
          <p:cNvPr id="6" name="TekstSylinder 5">
            <a:extLst>
              <a:ext uri="{FF2B5EF4-FFF2-40B4-BE49-F238E27FC236}">
                <a16:creationId xmlns:a16="http://schemas.microsoft.com/office/drawing/2014/main" id="{AB0B4F7A-AEE7-AC6B-30F8-AE2C5334FAC1}"/>
              </a:ext>
            </a:extLst>
          </p:cNvPr>
          <p:cNvSpPr txBox="1"/>
          <p:nvPr/>
        </p:nvSpPr>
        <p:spPr>
          <a:xfrm>
            <a:off x="6407059" y="2196685"/>
            <a:ext cx="4103777" cy="1754326"/>
          </a:xfrm>
          <a:prstGeom prst="rect">
            <a:avLst/>
          </a:prstGeom>
          <a:noFill/>
        </p:spPr>
        <p:txBody>
          <a:bodyPr wrap="square" rtlCol="0">
            <a:spAutoFit/>
          </a:bodyPr>
          <a:lstStyle/>
          <a:p>
            <a:r>
              <a:rPr lang="nb-NO">
                <a:solidFill>
                  <a:schemeClr val="accent1"/>
                </a:solidFill>
              </a:rPr>
              <a:t>Les om realistisk planlegging:  </a:t>
            </a:r>
            <a:r>
              <a:rPr lang="nb-NO">
                <a:hlinkClick r:id="rId4"/>
              </a:rPr>
              <a:t>Selv med nedgang i folketallet kan livet på bygda være godt</a:t>
            </a:r>
            <a:endParaRPr lang="nb-NO"/>
          </a:p>
          <a:p>
            <a:endParaRPr lang="nb-NO"/>
          </a:p>
          <a:p>
            <a:r>
              <a:rPr lang="nb-NO">
                <a:solidFill>
                  <a:srgbClr val="0070C0"/>
                </a:solidFill>
              </a:rPr>
              <a:t>Eller se video som forklarer hva dette er:</a:t>
            </a:r>
          </a:p>
        </p:txBody>
      </p:sp>
      <p:pic>
        <p:nvPicPr>
          <p:cNvPr id="8" name="Media på Internett 7" title="Forskertoget del 3: Om realistisk samfunnsplanlegging i bygdene">
            <a:hlinkClick r:id="" action="ppaction://media"/>
            <a:extLst>
              <a:ext uri="{FF2B5EF4-FFF2-40B4-BE49-F238E27FC236}">
                <a16:creationId xmlns:a16="http://schemas.microsoft.com/office/drawing/2014/main" id="{5C7D4F3C-D88E-D8B8-6023-F270C2291A67}"/>
              </a:ext>
            </a:extLst>
          </p:cNvPr>
          <p:cNvPicPr>
            <a:picLocks noRot="1" noChangeAspect="1"/>
          </p:cNvPicPr>
          <p:nvPr>
            <a:videoFile r:link="rId1"/>
          </p:nvPr>
        </p:nvPicPr>
        <p:blipFill>
          <a:blip r:embed="rId5"/>
          <a:stretch>
            <a:fillRect/>
          </a:stretch>
        </p:blipFill>
        <p:spPr>
          <a:xfrm>
            <a:off x="6425512" y="4108579"/>
            <a:ext cx="4200488" cy="2371421"/>
          </a:xfrm>
          <a:prstGeom prst="rect">
            <a:avLst/>
          </a:prstGeom>
        </p:spPr>
      </p:pic>
      <p:pic>
        <p:nvPicPr>
          <p:cNvPr id="10" name="Grafikk 9">
            <a:extLst>
              <a:ext uri="{FF2B5EF4-FFF2-40B4-BE49-F238E27FC236}">
                <a16:creationId xmlns:a16="http://schemas.microsoft.com/office/drawing/2014/main" id="{D2078ABF-A502-9154-C599-0253E762C2A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33779" y="2465669"/>
            <a:ext cx="914400" cy="914400"/>
          </a:xfrm>
          <a:prstGeom prst="rect">
            <a:avLst/>
          </a:prstGeom>
        </p:spPr>
      </p:pic>
      <p:pic>
        <p:nvPicPr>
          <p:cNvPr id="13" name="Grafikk 12">
            <a:extLst>
              <a:ext uri="{FF2B5EF4-FFF2-40B4-BE49-F238E27FC236}">
                <a16:creationId xmlns:a16="http://schemas.microsoft.com/office/drawing/2014/main" id="{5BB97D09-7C87-8825-FDC9-099C117E82F5}"/>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5398" y="5391528"/>
            <a:ext cx="914400" cy="914400"/>
          </a:xfrm>
          <a:prstGeom prst="rect">
            <a:avLst/>
          </a:prstGeom>
        </p:spPr>
      </p:pic>
      <p:pic>
        <p:nvPicPr>
          <p:cNvPr id="7" name="Grafikk 6" descr="Tannhjul med heldekkende fyll">
            <a:hlinkClick r:id="rId8"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7445" y="5648574"/>
            <a:ext cx="657354" cy="657354"/>
          </a:xfrm>
          <a:prstGeom prst="rect">
            <a:avLst/>
          </a:prstGeom>
        </p:spPr>
      </p:pic>
      <p:sp>
        <p:nvSpPr>
          <p:cNvPr id="11" name="TekstSylinder 10">
            <a:hlinkClick r:id="rId8" action="ppaction://hlinksldjump"/>
            <a:extLst>
              <a:ext uri="{FF2B5EF4-FFF2-40B4-BE49-F238E27FC236}">
                <a16:creationId xmlns:a16="http://schemas.microsoft.com/office/drawing/2014/main" id="{8DED57DB-A29F-7886-16E9-55B38266F9DE}"/>
              </a:ext>
            </a:extLst>
          </p:cNvPr>
          <p:cNvSpPr txBox="1"/>
          <p:nvPr/>
        </p:nvSpPr>
        <p:spPr>
          <a:xfrm>
            <a:off x="1254799" y="5659597"/>
            <a:ext cx="2256497"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04353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a:xfrm>
            <a:off x="1080000" y="-104928"/>
            <a:ext cx="9720000" cy="1314000"/>
          </a:xfrm>
        </p:spPr>
        <p:txBody>
          <a:bodyPr/>
          <a:lstStyle/>
          <a:p>
            <a:r>
              <a:rPr lang="nb-NO"/>
              <a:t>3 Skaffe innsikt</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286686" y="1370524"/>
            <a:ext cx="8425592" cy="4543589"/>
          </a:xfrm>
        </p:spPr>
        <p:txBody>
          <a:bodyPr vert="horz" lIns="0" tIns="0" rIns="0" bIns="0" rtlCol="0" anchor="t">
            <a:noAutofit/>
          </a:bodyPr>
          <a:lstStyle/>
          <a:p>
            <a:pPr indent="-611505"/>
            <a:r>
              <a:rPr lang="en-US" sz="1600" b="1">
                <a:solidFill>
                  <a:schemeClr val="tx1"/>
                </a:solidFill>
              </a:rPr>
              <a:t>Om </a:t>
            </a:r>
            <a:r>
              <a:rPr lang="en-US" sz="1600" b="1" err="1">
                <a:solidFill>
                  <a:schemeClr val="tx1"/>
                </a:solidFill>
              </a:rPr>
              <a:t>fase</a:t>
            </a:r>
            <a:r>
              <a:rPr lang="en-US" sz="1600" b="1">
                <a:solidFill>
                  <a:schemeClr val="tx1"/>
                </a:solidFill>
              </a:rPr>
              <a:t> 3:</a:t>
            </a:r>
            <a:endParaRPr lang="en-US"/>
          </a:p>
          <a:p>
            <a:pPr indent="-611505" algn="l"/>
            <a:r>
              <a:rPr lang="nb-NO" sz="1600" b="0" i="0">
                <a:solidFill>
                  <a:schemeClr val="tx1"/>
                </a:solidFill>
                <a:effectLst/>
              </a:rPr>
              <a:t>Å oppnå innsikt innebærer å etablere en grundig forståelse av et problem og identifisere sammenhenger som tidligere ikke var synlige. Derfor er det viktig å involvere et bredt spekter av interessenter i workshopen</a:t>
            </a:r>
            <a:r>
              <a:rPr lang="nb-NO" sz="1600">
                <a:solidFill>
                  <a:schemeClr val="tx1"/>
                </a:solidFill>
              </a:rPr>
              <a:t>;</a:t>
            </a:r>
            <a:r>
              <a:rPr lang="nb-NO" sz="1600" b="0" i="0">
                <a:solidFill>
                  <a:schemeClr val="tx1"/>
                </a:solidFill>
                <a:effectLst/>
              </a:rPr>
              <a:t> innbyggere, næringslivsaktører, frivillige, politikere osv. </a:t>
            </a:r>
            <a:r>
              <a:rPr lang="nb-NO" sz="1600">
                <a:solidFill>
                  <a:schemeClr val="tx1"/>
                </a:solidFill>
              </a:rPr>
              <a:t>Forskjellige d</a:t>
            </a:r>
            <a:r>
              <a:rPr lang="nb-NO" sz="1600" b="0" i="0">
                <a:solidFill>
                  <a:schemeClr val="tx1"/>
                </a:solidFill>
                <a:effectLst/>
              </a:rPr>
              <a:t>eltakere kan også dele hvordan de ønsker å delta og bidra i problemløsningsprosessen ( i fase 6). </a:t>
            </a:r>
          </a:p>
          <a:p>
            <a:pPr indent="-611505" algn="l"/>
            <a:r>
              <a:rPr lang="nb-NO" sz="1600">
                <a:solidFill>
                  <a:schemeClr val="tx1"/>
                </a:solidFill>
              </a:rPr>
              <a:t>Fase 3 starter med at utfordringsbildet fra fase 2 presenteres for alle deltakerne på </a:t>
            </a:r>
            <a:r>
              <a:rPr lang="nb-NO" sz="1600" err="1">
                <a:solidFill>
                  <a:schemeClr val="tx1"/>
                </a:solidFill>
              </a:rPr>
              <a:t>work</a:t>
            </a:r>
            <a:r>
              <a:rPr lang="nb-NO" sz="1600">
                <a:solidFill>
                  <a:schemeClr val="tx1"/>
                </a:solidFill>
              </a:rPr>
              <a:t>-shopen.</a:t>
            </a:r>
            <a:endParaRPr lang="nb-NO" sz="1600" b="0" i="0">
              <a:solidFill>
                <a:schemeClr val="tx1"/>
              </a:solidFill>
              <a:effectLst/>
            </a:endParaRPr>
          </a:p>
          <a:p>
            <a:pPr indent="-611505"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fase 3:</a:t>
            </a:r>
          </a:p>
          <a:p>
            <a:pPr indent="-611505">
              <a:buFont typeface="Arial" panose="020B0604020202020204" pitchFamily="34" charset="0"/>
              <a:buChar char="•"/>
            </a:pPr>
            <a:r>
              <a:rPr lang="nb-NO" sz="1600" b="0" i="0">
                <a:solidFill>
                  <a:schemeClr val="tx1"/>
                </a:solidFill>
                <a:effectLst/>
              </a:rPr>
              <a:t>Samle innsikt fra deltakerne i workshopen ved å gjennomføre en aktivitet i tre steg. Aktiviteten hjelper deltakerne med å beskrive sine innsikter, og deretter definere og velge ett hovedfunn som de skal jobbe videre med i prosessen.</a:t>
            </a:r>
          </a:p>
          <a:p>
            <a:pPr indent="-611505">
              <a:buFont typeface="Arial" panose="020B0604020202020204" pitchFamily="34" charset="0"/>
              <a:buChar char="•"/>
            </a:pPr>
            <a:r>
              <a:rPr lang="nb-NO" sz="1600">
                <a:solidFill>
                  <a:schemeClr val="tx1"/>
                </a:solidFill>
                <a:latin typeface="Open Sans"/>
                <a:ea typeface="Open Sans"/>
                <a:cs typeface="Open Sans"/>
              </a:rPr>
              <a:t>Som en del av første del av fase 3 vil deltakerne fordele seg i grupper ut fra hvilke temaer de ønsker å arbeide med i </a:t>
            </a:r>
            <a:r>
              <a:rPr lang="nb-NO" sz="1600" err="1">
                <a:solidFill>
                  <a:schemeClr val="tx1"/>
                </a:solidFill>
                <a:latin typeface="Open Sans"/>
                <a:ea typeface="Open Sans"/>
                <a:cs typeface="Open Sans"/>
              </a:rPr>
              <a:t>work</a:t>
            </a:r>
            <a:r>
              <a:rPr lang="nb-NO" sz="1600">
                <a:solidFill>
                  <a:schemeClr val="tx1"/>
                </a:solidFill>
                <a:latin typeface="Open Sans"/>
                <a:ea typeface="Open Sans"/>
                <a:cs typeface="Open Sans"/>
              </a:rPr>
              <a:t>-shopen. </a:t>
            </a:r>
            <a:endParaRPr lang="nb-NO" sz="1600">
              <a:solidFill>
                <a:schemeClr val="tx1"/>
              </a:solidFill>
            </a:endParaRPr>
          </a:p>
        </p:txBody>
      </p:sp>
      <p:sp>
        <p:nvSpPr>
          <p:cNvPr id="6" name="Pil: høyre 5">
            <a:extLst>
              <a:ext uri="{FF2B5EF4-FFF2-40B4-BE49-F238E27FC236}">
                <a16:creationId xmlns:a16="http://schemas.microsoft.com/office/drawing/2014/main" id="{A4830E4B-5DDF-E8F6-B491-59B3BB9C75E1}"/>
              </a:ext>
              <a:ext uri="{C183D7F6-B498-43B3-948B-1728B52AA6E4}">
                <adec:decorative xmlns:adec="http://schemas.microsoft.com/office/drawing/2017/decorative" val="1"/>
              </a:ext>
            </a:extLst>
          </p:cNvPr>
          <p:cNvSpPr/>
          <p:nvPr/>
        </p:nvSpPr>
        <p:spPr>
          <a:xfrm>
            <a:off x="7492363" y="5486400"/>
            <a:ext cx="22389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7" name="TekstSylinder 6">
            <a:hlinkClick r:id="rId3" action="ppaction://hlinksldjump"/>
            <a:extLst>
              <a:ext uri="{FF2B5EF4-FFF2-40B4-BE49-F238E27FC236}">
                <a16:creationId xmlns:a16="http://schemas.microsoft.com/office/drawing/2014/main" id="{710CF1E7-D994-A71C-FC44-0A808D9C912C}"/>
              </a:ext>
            </a:extLst>
          </p:cNvPr>
          <p:cNvSpPr txBox="1"/>
          <p:nvPr/>
        </p:nvSpPr>
        <p:spPr>
          <a:xfrm>
            <a:off x="7440611" y="5666745"/>
            <a:ext cx="3101340" cy="261610"/>
          </a:xfrm>
          <a:prstGeom prst="rect">
            <a:avLst/>
          </a:prstGeom>
          <a:noFill/>
        </p:spPr>
        <p:txBody>
          <a:bodyPr wrap="square" rtlCol="0">
            <a:spAutoFit/>
          </a:bodyPr>
          <a:lstStyle/>
          <a:p>
            <a:r>
              <a:rPr lang="nb-NO" sz="1100"/>
              <a:t>Klikk for å se verktøy for fase3</a:t>
            </a:r>
          </a:p>
        </p:txBody>
      </p:sp>
      <p:pic>
        <p:nvPicPr>
          <p:cNvPr id="8" name="Grafikk 7" descr="Tannhjul med heldekkende fyll">
            <a:hlinkClick r:id="rId4" action="ppaction://hlinksldjump"/>
            <a:extLst>
              <a:ext uri="{FF2B5EF4-FFF2-40B4-BE49-F238E27FC236}">
                <a16:creationId xmlns:a16="http://schemas.microsoft.com/office/drawing/2014/main" id="{21FAF913-0462-127B-159E-76B8DC5277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5445192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90099"/>
            <a:ext cx="9719262" cy="1197864"/>
          </a:xfrm>
        </p:spPr>
        <p:txBody>
          <a:bodyPr/>
          <a:lstStyle/>
          <a:p>
            <a:r>
              <a:rPr lang="nb-NO"/>
              <a:t>Fase 3: Skaffe innsikt</a:t>
            </a:r>
            <a:br>
              <a:rPr lang="nb-NO"/>
            </a:br>
            <a:r>
              <a:rPr lang="nb-NO"/>
              <a:t> </a:t>
            </a:r>
          </a:p>
        </p:txBody>
      </p:sp>
      <p:sp>
        <p:nvSpPr>
          <p:cNvPr id="6" name="TekstSylinder 5">
            <a:extLst>
              <a:ext uri="{FF2B5EF4-FFF2-40B4-BE49-F238E27FC236}">
                <a16:creationId xmlns:a16="http://schemas.microsoft.com/office/drawing/2014/main" id="{7001FDD2-15AB-4AE1-23D7-5B35B0A5EF35}"/>
              </a:ext>
            </a:extLst>
          </p:cNvPr>
          <p:cNvSpPr txBox="1"/>
          <p:nvPr/>
        </p:nvSpPr>
        <p:spPr>
          <a:xfrm>
            <a:off x="997273" y="1089031"/>
            <a:ext cx="6537453"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Steg 1 Definer innsikter</a:t>
            </a:r>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254799" y="1641036"/>
            <a:ext cx="7345100" cy="4710026"/>
          </a:xfrm>
        </p:spPr>
        <p:txBody>
          <a:bodyPr vert="horz" lIns="0" tIns="0" rIns="0" bIns="0" rtlCol="0" anchor="t">
            <a:noAutofit/>
          </a:bodyPr>
          <a:lstStyle/>
          <a:p>
            <a:pPr marL="0" indent="0">
              <a:buNone/>
            </a:pPr>
            <a:r>
              <a:rPr lang="en-US" sz="1200" b="1" err="1">
                <a:latin typeface="Open Sans "/>
                <a:ea typeface="Open Sans"/>
                <a:cs typeface="Arial"/>
              </a:rPr>
              <a:t>Instruksjon</a:t>
            </a:r>
            <a:r>
              <a:rPr lang="en-US" sz="1200" b="1">
                <a:latin typeface="Open Sans "/>
                <a:ea typeface="Open Sans"/>
                <a:cs typeface="Arial"/>
              </a:rPr>
              <a:t>:</a:t>
            </a:r>
          </a:p>
          <a:p>
            <a:pPr marL="342900" indent="-342900">
              <a:buFont typeface="+mj-lt"/>
              <a:buAutoNum type="arabicPeriod"/>
            </a:pPr>
            <a:r>
              <a:rPr lang="nb-NO" sz="1400" b="0" i="0">
                <a:effectLst/>
                <a:latin typeface="Open Sans"/>
                <a:ea typeface="Open Sans"/>
                <a:cs typeface="Open Sans"/>
              </a:rPr>
              <a:t>Skriv ned fem innsikter du har fått fra presentasjonene du nettopp har hørt. Én innsikt per </a:t>
            </a:r>
            <a:r>
              <a:rPr lang="nb-NO" sz="1400" b="0" i="0" err="1">
                <a:effectLst/>
                <a:latin typeface="Open Sans"/>
                <a:ea typeface="Open Sans"/>
                <a:cs typeface="Open Sans"/>
              </a:rPr>
              <a:t>post-it</a:t>
            </a:r>
            <a:r>
              <a:rPr lang="nb-NO" sz="1400" b="0" i="0">
                <a:effectLst/>
                <a:latin typeface="Open Sans"/>
                <a:ea typeface="Open Sans"/>
                <a:cs typeface="Open Sans"/>
              </a:rPr>
              <a:t>-lapp.</a:t>
            </a:r>
          </a:p>
          <a:p>
            <a:pPr marL="342900" indent="-342900">
              <a:buFont typeface="+mj-lt"/>
              <a:buAutoNum type="arabicPeriod"/>
            </a:pPr>
            <a:r>
              <a:rPr lang="nb-NO" sz="1400" b="0" i="0">
                <a:effectLst/>
                <a:latin typeface="Open Sans"/>
                <a:ea typeface="Open Sans"/>
                <a:cs typeface="Open Sans"/>
              </a:rPr>
              <a:t>Dann grupper på 4-5 personer og presenter innsiktene for hverandre. Ta runden i gruppa, én person av gangen.</a:t>
            </a:r>
          </a:p>
          <a:p>
            <a:pPr marL="342900" indent="-342900">
              <a:buFont typeface="+mj-lt"/>
              <a:buAutoNum type="arabicPeriod"/>
            </a:pPr>
            <a:r>
              <a:rPr lang="nb-NO" sz="1400" b="0" i="0">
                <a:effectLst/>
                <a:latin typeface="Open Sans"/>
                <a:ea typeface="Open Sans"/>
                <a:cs typeface="Open Sans"/>
              </a:rPr>
              <a:t>Plasser </a:t>
            </a:r>
            <a:r>
              <a:rPr lang="nb-NO" sz="1400" b="0" i="0" err="1">
                <a:effectLst/>
                <a:latin typeface="Open Sans"/>
                <a:ea typeface="Open Sans"/>
                <a:cs typeface="Open Sans"/>
              </a:rPr>
              <a:t>post-it</a:t>
            </a:r>
            <a:r>
              <a:rPr lang="nb-NO" sz="1400" b="0" i="0">
                <a:effectLst/>
                <a:latin typeface="Open Sans"/>
                <a:ea typeface="Open Sans"/>
                <a:cs typeface="Open Sans"/>
              </a:rPr>
              <a:t>-lappene på et </a:t>
            </a:r>
            <a:r>
              <a:rPr lang="nb-NO" sz="1400">
                <a:latin typeface="Open Sans"/>
                <a:ea typeface="Open Sans"/>
                <a:cs typeface="Open Sans"/>
              </a:rPr>
              <a:t>flippover-ark</a:t>
            </a:r>
            <a:r>
              <a:rPr lang="nb-NO" sz="1400" b="0" i="0">
                <a:effectLst/>
                <a:latin typeface="Open Sans"/>
                <a:ea typeface="Open Sans"/>
                <a:cs typeface="Open Sans"/>
              </a:rPr>
              <a:t> og se etter fellestrekk blant innsiktene. Kategoriser innsiktene basert på disse temaene.</a:t>
            </a:r>
          </a:p>
          <a:p>
            <a:pPr marL="342900" indent="-342900">
              <a:buFont typeface="+mj-lt"/>
              <a:buAutoNum type="arabicPeriod"/>
            </a:pPr>
            <a:r>
              <a:rPr lang="nb-NO" sz="1400" b="0" i="0">
                <a:effectLst/>
                <a:latin typeface="Open Sans"/>
                <a:ea typeface="Open Sans"/>
                <a:cs typeface="Open Sans"/>
              </a:rPr>
              <a:t>Hver gruppe presenterer sine kategorier/temaer i plenum. </a:t>
            </a:r>
          </a:p>
          <a:p>
            <a:pPr marL="342900" indent="-342900">
              <a:buFont typeface="+mj-lt"/>
              <a:buAutoNum type="arabicPeriod"/>
            </a:pPr>
            <a:r>
              <a:rPr lang="nb-NO" sz="1400" b="0" i="0">
                <a:effectLst/>
                <a:latin typeface="Open Sans"/>
                <a:ea typeface="Open Sans"/>
                <a:cs typeface="Open Sans"/>
              </a:rPr>
              <a:t>Når alle gruppene har presentert, vil fasilitator identifiserer noen overordnede temaer og skrive disse på nye </a:t>
            </a:r>
            <a:r>
              <a:rPr lang="nb-NO" sz="1400">
                <a:latin typeface="Open Sans"/>
                <a:ea typeface="Open Sans"/>
                <a:cs typeface="Open Sans"/>
              </a:rPr>
              <a:t>flippover-ark</a:t>
            </a:r>
            <a:r>
              <a:rPr lang="nb-NO" sz="1400" b="0" i="0">
                <a:effectLst/>
                <a:latin typeface="Open Sans"/>
                <a:ea typeface="Open Sans"/>
                <a:cs typeface="Open Sans"/>
              </a:rPr>
              <a:t>, ett tema per ark. Arkene med temaoverskrifter henges opp på veggen.</a:t>
            </a:r>
          </a:p>
          <a:p>
            <a:pPr marL="342900" indent="-342900">
              <a:buFont typeface="+mj-lt"/>
              <a:buAutoNum type="arabicPeriod"/>
            </a:pPr>
            <a:r>
              <a:rPr lang="nb-NO" sz="1400" b="0" i="0">
                <a:effectLst/>
                <a:latin typeface="Open Sans"/>
                <a:ea typeface="Open Sans"/>
                <a:cs typeface="Open Sans"/>
              </a:rPr>
              <a:t>Gruppeinndeling: </a:t>
            </a:r>
            <a:r>
              <a:rPr lang="nb-NO" sz="1400">
                <a:latin typeface="Open Sans"/>
                <a:ea typeface="Open Sans"/>
                <a:cs typeface="Open Sans"/>
              </a:rPr>
              <a:t>Alle deltakerne i </a:t>
            </a:r>
            <a:r>
              <a:rPr lang="nb-NO" sz="1400" err="1">
                <a:latin typeface="Open Sans"/>
                <a:ea typeface="Open Sans"/>
                <a:cs typeface="Open Sans"/>
              </a:rPr>
              <a:t>work</a:t>
            </a:r>
            <a:r>
              <a:rPr lang="nb-NO" sz="1400">
                <a:latin typeface="Open Sans"/>
                <a:ea typeface="Open Sans"/>
                <a:cs typeface="Open Sans"/>
              </a:rPr>
              <a:t>-shopen skal nå fordele seg på hvilke tema som de ønsker å jobbe videre med. </a:t>
            </a:r>
            <a:r>
              <a:rPr lang="nb-NO" sz="1400" b="0" i="0">
                <a:effectLst/>
                <a:latin typeface="Open Sans"/>
                <a:ea typeface="Open Sans"/>
                <a:cs typeface="Open Sans"/>
              </a:rPr>
              <a:t>Deltakerne går til </a:t>
            </a:r>
            <a:r>
              <a:rPr lang="nb-NO" sz="1400">
                <a:latin typeface="Open Sans"/>
                <a:ea typeface="Open Sans"/>
                <a:cs typeface="Open Sans"/>
              </a:rPr>
              <a:t>flippover-arket</a:t>
            </a:r>
            <a:r>
              <a:rPr lang="nb-NO" sz="1400" b="0" i="0">
                <a:effectLst/>
                <a:latin typeface="Open Sans"/>
                <a:ea typeface="Open Sans"/>
                <a:cs typeface="Open Sans"/>
              </a:rPr>
              <a:t> med det aktuelle temaet som de er mest interessert i. </a:t>
            </a:r>
            <a:br>
              <a:rPr lang="nb-NO" sz="1400"/>
            </a:br>
            <a:r>
              <a:rPr lang="nb-NO" sz="1400" b="1" i="0">
                <a:effectLst/>
                <a:latin typeface="Open Sans"/>
                <a:ea typeface="Open Sans"/>
                <a:cs typeface="Open Sans"/>
              </a:rPr>
              <a:t>Viktig! </a:t>
            </a:r>
            <a:r>
              <a:rPr lang="nb-NO" sz="1400" b="0" i="0">
                <a:effectLst/>
                <a:latin typeface="Open Sans"/>
                <a:ea typeface="Open Sans"/>
                <a:cs typeface="Open Sans"/>
              </a:rPr>
              <a:t>Hver gruppe bør ha minimum 3 og maksimum 6 deltakere. Gruppene bør være mangfoldige, altså tverrfaglig sammensatt.</a:t>
            </a:r>
          </a:p>
          <a:p>
            <a:pPr marL="342900" indent="-342900">
              <a:buFont typeface="+mj-lt"/>
              <a:buAutoNum type="arabicPeriod"/>
            </a:pPr>
            <a:r>
              <a:rPr lang="nb-NO" sz="1400" b="0" i="0">
                <a:effectLst/>
                <a:latin typeface="Open Sans"/>
                <a:ea typeface="Open Sans"/>
                <a:cs typeface="Open Sans"/>
              </a:rPr>
              <a:t>Alle deltakerne deltar i å plassere alle </a:t>
            </a:r>
            <a:r>
              <a:rPr lang="nb-NO" sz="1400" b="0" i="0" err="1">
                <a:effectLst/>
                <a:latin typeface="Open Sans"/>
                <a:ea typeface="Open Sans"/>
                <a:cs typeface="Open Sans"/>
              </a:rPr>
              <a:t>post-it</a:t>
            </a:r>
            <a:r>
              <a:rPr lang="nb-NO" sz="1400" b="0" i="0">
                <a:effectLst/>
                <a:latin typeface="Open Sans"/>
                <a:ea typeface="Open Sans"/>
                <a:cs typeface="Open Sans"/>
              </a:rPr>
              <a:t>-lappene under det passende </a:t>
            </a:r>
            <a:r>
              <a:rPr lang="nb-NO" sz="1400" b="0" i="0" err="1">
                <a:effectLst/>
                <a:latin typeface="Open Sans"/>
                <a:ea typeface="Open Sans"/>
                <a:cs typeface="Open Sans"/>
              </a:rPr>
              <a:t>flipover</a:t>
            </a:r>
            <a:r>
              <a:rPr lang="nb-NO" sz="1400" b="0" i="0">
                <a:effectLst/>
                <a:latin typeface="Open Sans"/>
                <a:ea typeface="Open Sans"/>
                <a:cs typeface="Open Sans"/>
              </a:rPr>
              <a:t>-temaet.</a:t>
            </a:r>
          </a:p>
        </p:txBody>
      </p:sp>
      <p:pic>
        <p:nvPicPr>
          <p:cNvPr id="12" name="Grafikk 11" descr="Stoppeklokke med heldekkende fyll">
            <a:extLst>
              <a:ext uri="{FF2B5EF4-FFF2-40B4-BE49-F238E27FC236}">
                <a16:creationId xmlns:a16="http://schemas.microsoft.com/office/drawing/2014/main" id="{14ADE87C-A096-3BD1-9A28-479A8F8EF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6984" y="1572898"/>
            <a:ext cx="914400" cy="914400"/>
          </a:xfrm>
          <a:prstGeom prst="rect">
            <a:avLst/>
          </a:prstGeom>
        </p:spPr>
      </p:pic>
      <p:sp>
        <p:nvSpPr>
          <p:cNvPr id="10" name="TekstSylinder 9">
            <a:extLst>
              <a:ext uri="{FF2B5EF4-FFF2-40B4-BE49-F238E27FC236}">
                <a16:creationId xmlns:a16="http://schemas.microsoft.com/office/drawing/2014/main" id="{5EC8712F-B070-AF7C-3EF0-AF96D3616022}"/>
              </a:ext>
            </a:extLst>
          </p:cNvPr>
          <p:cNvSpPr txBox="1"/>
          <p:nvPr/>
        </p:nvSpPr>
        <p:spPr>
          <a:xfrm>
            <a:off x="8750807" y="2370517"/>
            <a:ext cx="3117343" cy="1754326"/>
          </a:xfrm>
          <a:prstGeom prst="rect">
            <a:avLst/>
          </a:prstGeom>
          <a:noFill/>
        </p:spPr>
        <p:txBody>
          <a:bodyPr wrap="square">
            <a:spAutoFit/>
          </a:bodyPr>
          <a:lstStyle/>
          <a:p>
            <a:pPr marL="0" indent="0">
              <a:buNone/>
            </a:pPr>
            <a:r>
              <a:rPr lang="en-GB" sz="1200">
                <a:latin typeface="Open Sans "/>
                <a:cs typeface="Arial"/>
              </a:rPr>
              <a:t>TID:</a:t>
            </a:r>
          </a:p>
          <a:p>
            <a:pPr marL="457200" indent="-457200">
              <a:buAutoNum type="arabicPeriod"/>
            </a:pPr>
            <a:r>
              <a:rPr lang="nb-NO" sz="1200">
                <a:latin typeface="Open Sans "/>
                <a:cs typeface="Arial"/>
              </a:rPr>
              <a:t>Individuell, 15 minutter</a:t>
            </a:r>
          </a:p>
          <a:p>
            <a:pPr marL="457200" indent="-457200">
              <a:buFont typeface="+mj-lt"/>
              <a:buAutoNum type="arabicPeriod" startAt="2"/>
            </a:pPr>
            <a:r>
              <a:rPr lang="nb-NO" sz="1200">
                <a:latin typeface="Open Sans "/>
                <a:cs typeface="Arial"/>
              </a:rPr>
              <a:t>Gruppe, 30 minutter</a:t>
            </a:r>
          </a:p>
          <a:p>
            <a:pPr marL="457200" indent="-457200">
              <a:buFont typeface="+mj-lt"/>
              <a:buAutoNum type="arabicPeriod" startAt="3"/>
            </a:pPr>
            <a:r>
              <a:rPr lang="nb-NO" sz="1200">
                <a:latin typeface="Open Sans "/>
                <a:cs typeface="Arial"/>
              </a:rPr>
              <a:t>Gruppe, 10 minutter</a:t>
            </a:r>
          </a:p>
          <a:p>
            <a:pPr marL="457200" indent="-457200">
              <a:buFont typeface="+mj-lt"/>
              <a:buAutoNum type="arabicPeriod" startAt="3"/>
            </a:pPr>
            <a:r>
              <a:rPr lang="nb-NO" sz="1200">
                <a:latin typeface="Open Sans "/>
                <a:cs typeface="Arial"/>
              </a:rPr>
              <a:t>Gruppe/plenum, 30 minutter</a:t>
            </a:r>
          </a:p>
          <a:p>
            <a:pPr marL="457200" indent="-457200">
              <a:buFont typeface="+mj-lt"/>
              <a:buAutoNum type="arabicPeriod" startAt="3"/>
            </a:pPr>
            <a:r>
              <a:rPr lang="nb-NO" sz="1200">
                <a:latin typeface="Open Sans "/>
                <a:cs typeface="Arial"/>
              </a:rPr>
              <a:t>Fasilitator/plenum, 10 minutter</a:t>
            </a:r>
          </a:p>
          <a:p>
            <a:pPr marL="457200" indent="-457200">
              <a:buFont typeface="+mj-lt"/>
              <a:buAutoNum type="arabicPeriod" startAt="3"/>
            </a:pPr>
            <a:r>
              <a:rPr lang="nb-NO" sz="1200">
                <a:latin typeface="Open Sans "/>
                <a:cs typeface="Arial"/>
              </a:rPr>
              <a:t>Individuell/plenum, 10 minutter</a:t>
            </a:r>
          </a:p>
          <a:p>
            <a:pPr marL="457200" indent="-457200">
              <a:buFont typeface="+mj-lt"/>
              <a:buAutoNum type="arabicPeriod" startAt="3"/>
            </a:pPr>
            <a:r>
              <a:rPr lang="nb-NO" sz="1200">
                <a:latin typeface="Open Sans "/>
                <a:cs typeface="Arial"/>
              </a:rPr>
              <a:t>Felles, 5 minutter</a:t>
            </a:r>
          </a:p>
          <a:p>
            <a:pPr marL="228600" indent="-228600">
              <a:buAutoNum type="arabicPeriod" startAt="6"/>
            </a:pPr>
            <a:endParaRPr lang="nb-NO" sz="1200">
              <a:latin typeface="Open Sans "/>
              <a:cs typeface="Arial"/>
            </a:endParaRPr>
          </a:p>
        </p:txBody>
      </p:sp>
      <p:sp>
        <p:nvSpPr>
          <p:cNvPr id="13" name="Pil: høyre 12">
            <a:extLst>
              <a:ext uri="{FF2B5EF4-FFF2-40B4-BE49-F238E27FC236}">
                <a16:creationId xmlns:a16="http://schemas.microsoft.com/office/drawing/2014/main" id="{8E25ACB5-82C4-4BE5-95A8-88AD8241CF3E}"/>
              </a:ext>
              <a:ext uri="{C183D7F6-B498-43B3-948B-1728B52AA6E4}">
                <adec:decorative xmlns:adec="http://schemas.microsoft.com/office/drawing/2017/decorative" val="1"/>
              </a:ext>
            </a:extLst>
          </p:cNvPr>
          <p:cNvSpPr/>
          <p:nvPr/>
        </p:nvSpPr>
        <p:spPr>
          <a:xfrm>
            <a:off x="9064814" y="4406263"/>
            <a:ext cx="260603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6" name="TekstSylinder 15">
            <a:hlinkClick r:id="rId5" action="ppaction://hlinksldjump"/>
            <a:extLst>
              <a:ext uri="{FF2B5EF4-FFF2-40B4-BE49-F238E27FC236}">
                <a16:creationId xmlns:a16="http://schemas.microsoft.com/office/drawing/2014/main" id="{7ECE04C3-0318-A353-F909-6E17452AA011}"/>
              </a:ext>
            </a:extLst>
          </p:cNvPr>
          <p:cNvSpPr txBox="1"/>
          <p:nvPr/>
        </p:nvSpPr>
        <p:spPr>
          <a:xfrm>
            <a:off x="9064814" y="4570160"/>
            <a:ext cx="2493139" cy="261610"/>
          </a:xfrm>
          <a:prstGeom prst="rect">
            <a:avLst/>
          </a:prstGeom>
          <a:noFill/>
        </p:spPr>
        <p:txBody>
          <a:bodyPr wrap="square" rtlCol="0">
            <a:spAutoFit/>
          </a:bodyPr>
          <a:lstStyle/>
          <a:p>
            <a:r>
              <a:rPr lang="nb-NO" sz="1100">
                <a:latin typeface="Open Sans "/>
              </a:rPr>
              <a:t>Klikk for å gå til neste steg i fase 3</a:t>
            </a:r>
          </a:p>
        </p:txBody>
      </p:sp>
      <p:pic>
        <p:nvPicPr>
          <p:cNvPr id="7" name="Grafikk 6" descr="Tannhjul med heldekkende fyll">
            <a:hlinkClick r:id="rId6" action="ppaction://hlinksldjump"/>
            <a:extLst>
              <a:ext uri="{FF2B5EF4-FFF2-40B4-BE49-F238E27FC236}">
                <a16:creationId xmlns:a16="http://schemas.microsoft.com/office/drawing/2014/main" id="{F8069D04-B7A9-33E4-1E37-D49D37CC94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7229717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l: høyre 10">
            <a:extLst>
              <a:ext uri="{FF2B5EF4-FFF2-40B4-BE49-F238E27FC236}">
                <a16:creationId xmlns:a16="http://schemas.microsoft.com/office/drawing/2014/main" id="{B364C7F7-8F9E-B68C-C732-DC7899E4A263}"/>
              </a:ext>
              <a:ext uri="{C183D7F6-B498-43B3-948B-1728B52AA6E4}">
                <adec:decorative xmlns:adec="http://schemas.microsoft.com/office/drawing/2017/decorative" val="1"/>
              </a:ext>
            </a:extLst>
          </p:cNvPr>
          <p:cNvSpPr/>
          <p:nvPr/>
        </p:nvSpPr>
        <p:spPr>
          <a:xfrm>
            <a:off x="9130799" y="5305567"/>
            <a:ext cx="198120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Identifiser hovedfunn</a:t>
            </a:r>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080001" y="1979999"/>
            <a:ext cx="4058927" cy="2494297"/>
          </a:xfrm>
        </p:spPr>
        <p:txBody>
          <a:bodyPr vert="horz" lIns="0" tIns="0" rIns="0" bIns="0" rtlCol="0" anchor="t">
            <a:noAutofit/>
          </a:bodyPr>
          <a:lstStyle/>
          <a:p>
            <a:pPr marL="179705" indent="-179705">
              <a:spcBef>
                <a:spcPts val="1000"/>
              </a:spcBef>
              <a:defRPr/>
            </a:pPr>
            <a:r>
              <a:rPr lang="nb-NO" sz="1400" b="0" i="0">
                <a:effectLst/>
              </a:rPr>
              <a:t>Deltakerne har valgt temaet de ønsker å fortsette å jobbe med. Neste steg er å identifisere hovedfunnene for dette temaet.</a:t>
            </a:r>
          </a:p>
          <a:p>
            <a:pPr marL="179705" indent="-179705">
              <a:spcBef>
                <a:spcPts val="1000"/>
              </a:spcBef>
              <a:defRPr/>
            </a:pPr>
            <a:r>
              <a:rPr lang="nb-NO" sz="1400" b="0" i="0">
                <a:effectLst/>
              </a:rPr>
              <a:t>Et hovedfunn oppstår vanligvis når flere kilder peker i samme retning. For eksempel, hvis tre personer har beskrevet noe lignende, kan det indikere at dette er et punkt som bør følges opp.</a:t>
            </a:r>
          </a:p>
          <a:p>
            <a:pPr marL="0" indent="0">
              <a:spcBef>
                <a:spcPts val="1000"/>
              </a:spcBef>
              <a:buNone/>
              <a:defRPr/>
            </a:pPr>
            <a:r>
              <a:rPr lang="en-US" sz="1400" b="1" err="1"/>
              <a:t>Instruksjon</a:t>
            </a:r>
            <a:r>
              <a:rPr lang="en-US" sz="1400" b="1"/>
              <a:t>:</a:t>
            </a:r>
          </a:p>
          <a:p>
            <a:pPr marL="0" indent="0">
              <a:buClr>
                <a:schemeClr val="accent2"/>
              </a:buClr>
              <a:buNone/>
            </a:pPr>
            <a:r>
              <a:rPr lang="nb-NO" sz="1400" b="0" i="0">
                <a:effectLst/>
              </a:rPr>
              <a:t>Hver gruppe får utdelt et A3 ark (hovedfunn)</a:t>
            </a:r>
          </a:p>
          <a:p>
            <a:pPr marL="457200" indent="-457200">
              <a:buClr>
                <a:schemeClr val="accent2"/>
              </a:buClr>
              <a:buFont typeface="+mj-lt"/>
              <a:buAutoNum type="arabicPeriod"/>
            </a:pPr>
            <a:r>
              <a:rPr lang="nb-NO" sz="1400" b="0" i="0">
                <a:effectLst/>
              </a:rPr>
              <a:t>Oppsummer innsiktene ved å formulere tre hovedfunn.</a:t>
            </a:r>
          </a:p>
          <a:p>
            <a:pPr marL="457200" indent="-457200">
              <a:buClr>
                <a:schemeClr val="accent2"/>
              </a:buClr>
              <a:buFont typeface="+mj-lt"/>
              <a:buAutoNum type="arabicPeriod"/>
            </a:pPr>
            <a:r>
              <a:rPr lang="nb-NO" sz="1400" b="0" i="0">
                <a:effectLst/>
              </a:rPr>
              <a:t>Dokumenter de tre hovedfunnene på </a:t>
            </a:r>
            <a:r>
              <a:rPr lang="nb-NO" sz="1400" b="0" i="0" err="1">
                <a:effectLst/>
              </a:rPr>
              <a:t>flipover</a:t>
            </a:r>
            <a:r>
              <a:rPr lang="nb-NO" sz="1400" b="0" i="0">
                <a:effectLst/>
              </a:rPr>
              <a:t>-arket og heng det opp på veggen.</a:t>
            </a:r>
            <a:endParaRPr lang="en-US" sz="1400"/>
          </a:p>
          <a:p>
            <a:pPr marL="179705" indent="-179705"/>
            <a:endParaRPr lang="nb-NO" sz="1400"/>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484" y="1148526"/>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130799" y="2066822"/>
            <a:ext cx="1981200" cy="646331"/>
          </a:xfrm>
          <a:prstGeom prst="rect">
            <a:avLst/>
          </a:prstGeom>
          <a:noFill/>
        </p:spPr>
        <p:txBody>
          <a:bodyPr wrap="square" lIns="91440" tIns="45720" rIns="91440" bIns="45720" anchor="t">
            <a:spAutoFit/>
          </a:bodyPr>
          <a:lstStyle/>
          <a:p>
            <a:r>
              <a:rPr lang="nb-NO" sz="1200">
                <a:latin typeface="Open Sans "/>
              </a:rPr>
              <a:t>TID:</a:t>
            </a:r>
          </a:p>
          <a:p>
            <a:r>
              <a:rPr lang="nb-NO" sz="1200">
                <a:latin typeface="Open Sans "/>
              </a:rPr>
              <a:t>1. Gruppe, 20 minutter</a:t>
            </a:r>
          </a:p>
          <a:p>
            <a:r>
              <a:rPr lang="nb-NO" sz="1200">
                <a:latin typeface="Open Sans "/>
              </a:rPr>
              <a:t>2. Gruppe, 10 minutter</a:t>
            </a:r>
          </a:p>
        </p:txBody>
      </p:sp>
      <p:pic>
        <p:nvPicPr>
          <p:cNvPr id="13" name="Bilde 12" descr="skjermbilde med tre bokser hvor man kan skrive inn tre hovedfunn">
            <a:hlinkClick r:id="rId5"/>
            <a:extLst>
              <a:ext uri="{FF2B5EF4-FFF2-40B4-BE49-F238E27FC236}">
                <a16:creationId xmlns:a16="http://schemas.microsoft.com/office/drawing/2014/main" id="{FA6C294A-C87F-4B09-127E-FC27359609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790333"/>
            <a:ext cx="4578923" cy="2018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Grafikk 11" descr="Tannhjul med heldekkende fyll">
            <a:hlinkClick r:id="rId7" action="ppaction://hlinksldjump"/>
            <a:extLst>
              <a:ext uri="{FF2B5EF4-FFF2-40B4-BE49-F238E27FC236}">
                <a16:creationId xmlns:a16="http://schemas.microsoft.com/office/drawing/2014/main" id="{06C80C9E-9B97-CA56-E14F-D2A39F2B09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sp>
        <p:nvSpPr>
          <p:cNvPr id="10" name="TekstSylinder 9">
            <a:extLst>
              <a:ext uri="{FF2B5EF4-FFF2-40B4-BE49-F238E27FC236}">
                <a16:creationId xmlns:a16="http://schemas.microsoft.com/office/drawing/2014/main" id="{51343E1A-BAC8-F084-5E7E-7951ED6BC070}"/>
              </a:ext>
            </a:extLst>
          </p:cNvPr>
          <p:cNvSpPr txBox="1"/>
          <p:nvPr/>
        </p:nvSpPr>
        <p:spPr>
          <a:xfrm>
            <a:off x="9130799" y="5485912"/>
            <a:ext cx="2493139" cy="261610"/>
          </a:xfrm>
          <a:prstGeom prst="rect">
            <a:avLst/>
          </a:prstGeom>
          <a:noFill/>
        </p:spPr>
        <p:txBody>
          <a:bodyPr wrap="square" rtlCol="0">
            <a:spAutoFit/>
          </a:bodyPr>
          <a:lstStyle/>
          <a:p>
            <a:r>
              <a:rPr lang="nb-NO" sz="1100">
                <a:latin typeface="Open Sans "/>
              </a:rPr>
              <a:t>Klikk for neste steg i fase 3</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pic>
        <p:nvPicPr>
          <p:cNvPr id="14" name="Grafikk 13">
            <a:extLst>
              <a:ext uri="{FF2B5EF4-FFF2-40B4-BE49-F238E27FC236}">
                <a16:creationId xmlns:a16="http://schemas.microsoft.com/office/drawing/2014/main" id="{AD748601-ACF8-078E-944E-A7082E10E272}"/>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17723" y="4311975"/>
            <a:ext cx="914400" cy="914400"/>
          </a:xfrm>
          <a:prstGeom prst="rect">
            <a:avLst/>
          </a:prstGeom>
        </p:spPr>
      </p:pic>
    </p:spTree>
    <p:extLst>
      <p:ext uri="{BB962C8B-B14F-4D97-AF65-F5344CB8AC3E}">
        <p14:creationId xmlns:p14="http://schemas.microsoft.com/office/powerpoint/2010/main" val="23290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 2</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3 Reformulere hovedfunn til «hvordan kan vi»-spørsmål</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575338"/>
          </a:xfrm>
          <a:prstGeom prst="rect">
            <a:avLst/>
          </a:prstGeom>
          <a:noFill/>
        </p:spPr>
        <p:txBody>
          <a:bodyPr wrap="square" lIns="91440" tIns="45720" rIns="91440" bIns="45720" anchor="t">
            <a:spAutoFit/>
          </a:bodyPr>
          <a:lstStyle/>
          <a:p>
            <a:pPr>
              <a:spcBef>
                <a:spcPts val="1000"/>
              </a:spcBef>
              <a:defRPr/>
            </a:pPr>
            <a:r>
              <a:rPr lang="en-US" sz="1400" b="1" err="1">
                <a:latin typeface="Open Sans"/>
                <a:ea typeface="Open Sans"/>
                <a:cs typeface="Open Sans"/>
              </a:rPr>
              <a:t>Instruksjon</a:t>
            </a:r>
            <a:r>
              <a:rPr lang="en-US" sz="1400" b="1">
                <a:latin typeface="Open Sans"/>
                <a:ea typeface="Open Sans"/>
                <a:cs typeface="Open Sans"/>
              </a:rPr>
              <a:t>:</a:t>
            </a:r>
          </a:p>
          <a:p>
            <a:pPr>
              <a:spcBef>
                <a:spcPts val="1000"/>
              </a:spcBef>
              <a:defRP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gn="l">
              <a:buClr>
                <a:schemeClr val="accent2"/>
              </a:buClr>
              <a:buFont typeface="+mj-lt"/>
              <a:buAutoNum type="arabicPeriod"/>
            </a:pPr>
            <a:r>
              <a:rPr lang="nb-NO" sz="1400">
                <a:latin typeface="Open Sans"/>
                <a:ea typeface="Open Sans"/>
                <a:cs typeface="Open Sans"/>
              </a:rPr>
              <a:t>Hver gruppe skal nå velge</a:t>
            </a:r>
            <a:r>
              <a:rPr lang="nb-NO" sz="1400" b="0" i="0">
                <a:effectLst/>
                <a:latin typeface="Open Sans"/>
                <a:ea typeface="Open Sans"/>
                <a:cs typeface="Open Sans"/>
              </a:rPr>
              <a:t> ett hovedfunn som gruppen ønsker å jobbe videre med. </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Demokratisk avstemning: </a:t>
            </a:r>
            <a:r>
              <a:rPr lang="nb-NO" sz="1400">
                <a:latin typeface="Open Sans"/>
                <a:ea typeface="Open Sans"/>
                <a:cs typeface="Open Sans"/>
              </a:rPr>
              <a:t> </a:t>
            </a:r>
            <a:r>
              <a:rPr lang="nb-NO" sz="1400" b="0" i="0">
                <a:effectLst/>
                <a:latin typeface="Open Sans"/>
                <a:ea typeface="Open Sans"/>
                <a:cs typeface="Open Sans"/>
              </a:rPr>
              <a:t>Hver person </a:t>
            </a:r>
            <a:r>
              <a:rPr lang="nb-NO" sz="1400">
                <a:latin typeface="Open Sans"/>
                <a:ea typeface="Open Sans"/>
                <a:cs typeface="Open Sans"/>
              </a:rPr>
              <a:t>i gruppa får</a:t>
            </a:r>
            <a:r>
              <a:rPr lang="nb-NO" sz="1400" b="0" i="0">
                <a:effectLst/>
                <a:latin typeface="Open Sans"/>
                <a:ea typeface="Open Sans"/>
                <a:cs typeface="Open Sans"/>
              </a:rPr>
              <a:t> tre stemmer som de kan bruke på de hovedfunnene de ønsker å utforske videre. Du kan enten gi alle stemmene til ett tema eller fordele dem på opptil tre temaer.</a:t>
            </a:r>
          </a:p>
          <a:p>
            <a:pPr lvl="1">
              <a:buClr>
                <a:schemeClr val="accent2"/>
              </a:buCl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b="0" i="0">
                <a:effectLst/>
                <a:latin typeface="Open Sans"/>
                <a:ea typeface="Open Sans"/>
                <a:cs typeface="Open Sans"/>
              </a:rPr>
              <a:t>Når dere har valgt ett hovedfunn å fokusere på, reformuler hovedfunnet til et «hvordan kan vi»-spørsmål. Ved å omformulere funnet til et «hvordan kan vi»-spørsmål, aktiverer vi løsningsorientert tenkning, som vi vil bruke i neste fase (fase 4).</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Eksempel:</a:t>
            </a:r>
          </a:p>
          <a:p>
            <a:pPr marL="1200150" lvl="2" indent="-285750">
              <a:buClr>
                <a:schemeClr val="accent2"/>
              </a:buClr>
              <a:buFont typeface="Arial" panose="020B0604020202020204" pitchFamily="34" charset="0"/>
              <a:buChar char="•"/>
            </a:pPr>
            <a:r>
              <a:rPr lang="nb-NO" sz="1100">
                <a:latin typeface="Open Sans"/>
                <a:ea typeface="Open Sans"/>
                <a:cs typeface="Open Sans"/>
              </a:rPr>
              <a:t>Hovedfunn: Slitte og lite attraktive lekeplasser for barn og familier.</a:t>
            </a:r>
          </a:p>
          <a:p>
            <a:pPr marL="1200150" lvl="2" indent="-285750">
              <a:buClr>
                <a:schemeClr val="accent2"/>
              </a:buClr>
              <a:buFont typeface="Arial" panose="020B0604020202020204" pitchFamily="34" charset="0"/>
              <a:buChar char="•"/>
            </a:pPr>
            <a:r>
              <a:rPr lang="nb-NO" sz="1100" b="0" i="0">
                <a:effectLst/>
                <a:latin typeface="Open Sans"/>
                <a:ea typeface="Open Sans"/>
                <a:cs typeface="Open Sans"/>
              </a:rPr>
              <a:t>Reformulering: «Hvordan kan vi </a:t>
            </a:r>
            <a:r>
              <a:rPr lang="nb-NO" sz="1100">
                <a:latin typeface="Open Sans"/>
                <a:ea typeface="Open Sans"/>
                <a:cs typeface="Open Sans"/>
              </a:rPr>
              <a:t>skape hyggelig og innbydende lekeplasser</a:t>
            </a:r>
            <a:r>
              <a:rPr lang="nb-NO" sz="1100" b="0" i="0">
                <a:effectLst/>
                <a:latin typeface="Open Sans"/>
                <a:ea typeface="Open Sans"/>
                <a:cs typeface="Open Sans"/>
              </a:rPr>
              <a: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491899" y="2214764"/>
            <a:ext cx="2157175" cy="738664"/>
          </a:xfrm>
          <a:prstGeom prst="rect">
            <a:avLst/>
          </a:prstGeom>
          <a:noFill/>
        </p:spPr>
        <p:txBody>
          <a:bodyPr wrap="square">
            <a:spAutoFit/>
          </a:bodyPr>
          <a:lstStyle/>
          <a:p>
            <a:r>
              <a:rPr lang="nb-NO" sz="1400">
                <a:latin typeface="Open Sans "/>
              </a:rPr>
              <a:t>TID:</a:t>
            </a:r>
          </a:p>
          <a:p>
            <a:r>
              <a:rPr lang="nb-NO" sz="1400">
                <a:latin typeface="Open Sans "/>
              </a:rPr>
              <a:t>1. Gruppe, 20 minutter</a:t>
            </a:r>
          </a:p>
          <a:p>
            <a:r>
              <a:rPr lang="nb-NO" sz="1400">
                <a:latin typeface="Open Sans "/>
              </a:rPr>
              <a:t>2. Gruppe, 20 minutter</a:t>
            </a:r>
          </a:p>
        </p:txBody>
      </p:sp>
      <p:pic>
        <p:nvPicPr>
          <p:cNvPr id="4" name="Grafikk 3" descr="Tannhjul med heldekkende fyll">
            <a:hlinkClick r:id="rId5" action="ppaction://hlinksldjump"/>
            <a:extLst>
              <a:ext uri="{FF2B5EF4-FFF2-40B4-BE49-F238E27FC236}">
                <a16:creationId xmlns:a16="http://schemas.microsoft.com/office/drawing/2014/main" id="{D6ACECCA-49B1-85C2-D2D2-16D4352328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TekstSylinder 8">
            <a:hlinkClick r:id="rId5" action="ppaction://hlinksldjump"/>
            <a:extLst>
              <a:ext uri="{FF2B5EF4-FFF2-40B4-BE49-F238E27FC236}">
                <a16:creationId xmlns:a16="http://schemas.microsoft.com/office/drawing/2014/main" id="{60934DB2-CE97-1ADE-A839-58A6F83BB257}"/>
              </a:ext>
            </a:extLst>
          </p:cNvPr>
          <p:cNvSpPr txBox="1"/>
          <p:nvPr/>
        </p:nvSpPr>
        <p:spPr>
          <a:xfrm>
            <a:off x="1346544" y="5767334"/>
            <a:ext cx="2832264"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a:extLst>
              <a:ext uri="{FF2B5EF4-FFF2-40B4-BE49-F238E27FC236}">
                <a16:creationId xmlns:a16="http://schemas.microsoft.com/office/drawing/2014/main" id="{545B472D-CA26-A043-811C-7DAAFBD4BE58}"/>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46939" y="3219772"/>
            <a:ext cx="1197562" cy="1197562"/>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1045940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8759952" y="5653297"/>
            <a:ext cx="243230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a:xfrm>
            <a:off x="1080000" y="-104928"/>
            <a:ext cx="9720000" cy="1314000"/>
          </a:xfrm>
        </p:spPr>
        <p:txBody>
          <a:bodyPr/>
          <a:lstStyle/>
          <a:p>
            <a:r>
              <a:rPr lang="nb-NO"/>
              <a:t>4 Utvikle og skape</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498557"/>
            <a:ext cx="9937457" cy="4150017"/>
          </a:xfrm>
        </p:spPr>
        <p:txBody>
          <a:bodyPr anchor="ctr"/>
          <a:lstStyle/>
          <a:p>
            <a:r>
              <a:rPr lang="en-US" sz="1600" b="1">
                <a:solidFill>
                  <a:schemeClr val="tx1"/>
                </a:solidFill>
                <a:latin typeface="Open Sans "/>
              </a:rPr>
              <a:t>Om </a:t>
            </a:r>
            <a:r>
              <a:rPr lang="en-US" sz="1600" b="1" err="1">
                <a:solidFill>
                  <a:schemeClr val="tx1"/>
                </a:solidFill>
                <a:latin typeface="Open Sans "/>
              </a:rPr>
              <a:t>fase</a:t>
            </a:r>
            <a:r>
              <a:rPr lang="en-US" sz="1600" b="1">
                <a:solidFill>
                  <a:schemeClr val="tx1"/>
                </a:solidFill>
                <a:latin typeface="Open Sans "/>
              </a:rPr>
              <a:t> 4:</a:t>
            </a:r>
          </a:p>
          <a:p>
            <a:pPr algn="l"/>
            <a:r>
              <a:rPr lang="nb-NO" sz="1600" b="0" i="0">
                <a:solidFill>
                  <a:schemeClr val="tx1"/>
                </a:solidFill>
                <a:effectLst/>
                <a:latin typeface="Open Sans "/>
              </a:rPr>
              <a:t>Vi går nå fra å utforske problemer til å utvikle ideer. Fase 4 handler om å utvikle ideer og løsninger.</a:t>
            </a:r>
          </a:p>
          <a:p>
            <a:r>
              <a:rPr lang="nb-NO" sz="1600" b="0" i="0">
                <a:solidFill>
                  <a:schemeClr val="tx1"/>
                </a:solidFill>
                <a:effectLst/>
                <a:latin typeface="Open Sans "/>
              </a:rPr>
              <a:t>Ideutvikling er en helt sentral del av innovasjonsarbeidet. Ideutvikling er en kreativ prosess der vi skaper og beskriver nye ideer. I denne fasen vil vi utforske muligheter og ideer som kan bidra til å løse problemet vi står overfor. Derfor er det viktig å generere mange ideer og sikre at deltakerne er åpne og bygger videre på hverandres </a:t>
            </a:r>
            <a:r>
              <a:rPr lang="nb-NO" sz="1600">
                <a:solidFill>
                  <a:schemeClr val="tx1"/>
                </a:solidFill>
                <a:latin typeface="Open Sans "/>
              </a:rPr>
              <a:t>innspill. </a:t>
            </a:r>
          </a:p>
          <a:p>
            <a:r>
              <a:rPr lang="nb-NO" sz="1600">
                <a:solidFill>
                  <a:schemeClr val="tx1"/>
                </a:solidFill>
                <a:latin typeface="Open Sans "/>
              </a:rPr>
              <a:t>Det finnes mange metoder og tilnærminger for idéutvikling. For å få en god kreativ prosess er det viktig at vi kombinerer det å jobbe individuelt, i gruppe og i plenum (IGP). </a:t>
            </a:r>
          </a:p>
          <a:p>
            <a:r>
              <a:rPr lang="nb-NO" sz="1600" b="0" i="0">
                <a:solidFill>
                  <a:schemeClr val="tx1"/>
                </a:solidFill>
                <a:effectLst/>
                <a:latin typeface="Open Sans "/>
              </a:rPr>
              <a:t>Etter at vi har fått frem mange forslag til løsninger, mange ideer, går vi over til å gjøre avgrensninger og konkretisere hvilken ide vi skal ta med oss videre til fase 5.</a:t>
            </a:r>
          </a:p>
          <a:p>
            <a:pPr algn="l"/>
            <a:r>
              <a:rPr lang="nb-NO" sz="1600" b="1" i="0">
                <a:solidFill>
                  <a:schemeClr val="tx1"/>
                </a:solidFill>
                <a:effectLst/>
                <a:latin typeface="Open Sans "/>
              </a:rPr>
              <a:t>Hva bør gjøres i fase 4:</a:t>
            </a:r>
          </a:p>
          <a:p>
            <a:pPr>
              <a:buFont typeface="Arial" panose="020B0604020202020204" pitchFamily="34" charset="0"/>
              <a:buChar char="•"/>
            </a:pPr>
            <a:r>
              <a:rPr lang="nb-NO" sz="1600">
                <a:solidFill>
                  <a:schemeClr val="tx1"/>
                </a:solidFill>
                <a:latin typeface="Open Sans "/>
              </a:rPr>
              <a:t>Fase 4 består av flere elementer; fra ideutvikling til evaluering og konkretisering av ideer. </a:t>
            </a:r>
          </a:p>
          <a:p>
            <a:pPr>
              <a:buFont typeface="Arial" panose="020B0604020202020204" pitchFamily="34" charset="0"/>
              <a:buChar char="•"/>
            </a:pPr>
            <a:r>
              <a:rPr lang="nb-NO" sz="1600">
                <a:solidFill>
                  <a:schemeClr val="tx1"/>
                </a:solidFill>
                <a:latin typeface="Open Sans "/>
              </a:rPr>
              <a:t>Klargjør alt materiale som skal benyttes før en setter i gang arbeidet (husk utskrifter i A3)</a:t>
            </a:r>
          </a:p>
          <a:p>
            <a:pPr algn="l"/>
            <a:endParaRPr lang="en-US" sz="1400">
              <a:solidFill>
                <a:schemeClr val="tx1"/>
              </a:solidFill>
              <a:latin typeface="Open Sans "/>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759952" y="5846446"/>
            <a:ext cx="3026663" cy="261610"/>
          </a:xfrm>
          <a:prstGeom prst="rect">
            <a:avLst/>
          </a:prstGeom>
          <a:noFill/>
        </p:spPr>
        <p:txBody>
          <a:bodyPr wrap="square" rtlCol="0">
            <a:spAutoFit/>
          </a:bodyPr>
          <a:lstStyle/>
          <a:p>
            <a:r>
              <a:rPr lang="nb-NO" sz="1100"/>
              <a:t>Klikk for å se mer om fase 4</a:t>
            </a:r>
          </a:p>
        </p:txBody>
      </p:sp>
      <p:pic>
        <p:nvPicPr>
          <p:cNvPr id="7" name="Grafikk 6" descr="Tannhjul med heldekkende fyll">
            <a:hlinkClick r:id="rId4" action="ppaction://hlinksldjump"/>
            <a:extLst>
              <a:ext uri="{FF2B5EF4-FFF2-40B4-BE49-F238E27FC236}">
                <a16:creationId xmlns:a16="http://schemas.microsoft.com/office/drawing/2014/main" id="{20B334EF-3517-0757-58E5-AE4C8C60F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5912790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4 Utvikle og skape </a:t>
            </a:r>
            <a:r>
              <a:rPr lang="nb-NO" sz="1000"/>
              <a:t>fortsett.</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283200" cy="3195505"/>
          </a:xfrm>
        </p:spPr>
        <p:txBody>
          <a:bodyPr/>
          <a:lstStyle/>
          <a:p>
            <a:r>
              <a:rPr lang="en-US" b="1" err="1">
                <a:solidFill>
                  <a:schemeClr val="tx1"/>
                </a:solidFill>
                <a:latin typeface="Open Sans "/>
              </a:rPr>
              <a:t>Råd</a:t>
            </a:r>
            <a:r>
              <a:rPr lang="en-US" b="1">
                <a:solidFill>
                  <a:schemeClr val="tx1"/>
                </a:solidFill>
                <a:latin typeface="Open Sans "/>
              </a:rPr>
              <a:t> </a:t>
            </a:r>
            <a:r>
              <a:rPr lang="en-US" b="1" err="1">
                <a:solidFill>
                  <a:schemeClr val="tx1"/>
                </a:solidFill>
                <a:latin typeface="Open Sans "/>
              </a:rPr>
              <a:t>som</a:t>
            </a:r>
            <a:r>
              <a:rPr lang="en-US" b="1">
                <a:solidFill>
                  <a:schemeClr val="tx1"/>
                </a:solidFill>
                <a:latin typeface="Open Sans "/>
              </a:rPr>
              <a:t> </a:t>
            </a:r>
            <a:r>
              <a:rPr lang="en-US" b="1" err="1">
                <a:solidFill>
                  <a:schemeClr val="tx1"/>
                </a:solidFill>
                <a:latin typeface="Open Sans "/>
              </a:rPr>
              <a:t>gjelder</a:t>
            </a:r>
            <a:r>
              <a:rPr lang="en-US" b="1">
                <a:solidFill>
                  <a:schemeClr val="tx1"/>
                </a:solidFill>
                <a:latin typeface="Open Sans "/>
              </a:rPr>
              <a:t> for </a:t>
            </a:r>
            <a:r>
              <a:rPr lang="en-US" b="1" err="1">
                <a:solidFill>
                  <a:schemeClr val="tx1"/>
                </a:solidFill>
                <a:latin typeface="Open Sans "/>
              </a:rPr>
              <a:t>denne</a:t>
            </a:r>
            <a:r>
              <a:rPr lang="en-US" b="1">
                <a:solidFill>
                  <a:schemeClr val="tx1"/>
                </a:solidFill>
                <a:latin typeface="Open Sans "/>
              </a:rPr>
              <a:t> </a:t>
            </a:r>
            <a:r>
              <a:rPr lang="en-US" b="1" err="1">
                <a:solidFill>
                  <a:schemeClr val="tx1"/>
                </a:solidFill>
                <a:latin typeface="Open Sans "/>
              </a:rPr>
              <a:t>fasen</a:t>
            </a:r>
            <a:r>
              <a:rPr lang="en-US" b="1">
                <a:solidFill>
                  <a:schemeClr val="tx1"/>
                </a:solidFill>
                <a:latin typeface="Open Sans "/>
              </a:rPr>
              <a:t>:</a:t>
            </a:r>
          </a:p>
          <a:p>
            <a:pPr marL="285750" indent="-285750" algn="l">
              <a:buFont typeface="Arial" panose="020B0604020202020204" pitchFamily="34" charset="0"/>
              <a:buChar char="•"/>
            </a:pPr>
            <a:r>
              <a:rPr lang="nb-NO">
                <a:solidFill>
                  <a:schemeClr val="tx1"/>
                </a:solidFill>
                <a:latin typeface="Open Sans "/>
              </a:rPr>
              <a:t>Kvantitet fremfor kvalitet – produser så mange ideer som mulig!</a:t>
            </a:r>
          </a:p>
          <a:p>
            <a:pPr marL="285750" indent="-285750" algn="l">
              <a:buFont typeface="Arial" panose="020B0604020202020204" pitchFamily="34" charset="0"/>
              <a:buChar char="•"/>
            </a:pPr>
            <a:r>
              <a:rPr lang="nb-NO">
                <a:solidFill>
                  <a:schemeClr val="tx1"/>
                </a:solidFill>
                <a:latin typeface="Open Sans "/>
              </a:rPr>
              <a:t>Tenk utenfor boksen – ingen ideer er dårlige ideer! Kanskje er det den dummeste ideen som viser seg å være den mest geniale?</a:t>
            </a:r>
          </a:p>
          <a:p>
            <a:pPr marL="285750" indent="-285750" algn="l">
              <a:buFont typeface="Arial" panose="020B0604020202020204" pitchFamily="34" charset="0"/>
              <a:buChar char="•"/>
            </a:pPr>
            <a:r>
              <a:rPr lang="nb-NO">
                <a:solidFill>
                  <a:schemeClr val="tx1"/>
                </a:solidFill>
                <a:latin typeface="Open Sans "/>
              </a:rPr>
              <a:t>Bygg videre på hverandres ideer – husk Ja, og! I stedet for Ja, men…</a:t>
            </a:r>
          </a:p>
          <a:p>
            <a:pPr marL="285750" indent="-285750" algn="l">
              <a:buFont typeface="Arial" panose="020B0604020202020204" pitchFamily="34" charset="0"/>
              <a:buChar char="•"/>
            </a:pPr>
            <a:r>
              <a:rPr lang="nb-NO">
                <a:solidFill>
                  <a:schemeClr val="tx1"/>
                </a:solidFill>
                <a:latin typeface="Open Sans "/>
              </a:rPr>
              <a:t>Skap et mangfold av ideer – unngå å kritisere eller komme med innvendinger til hverandres ideer. Sett pris på stor variasjon.</a:t>
            </a:r>
          </a:p>
          <a:p>
            <a:pPr marL="285750" indent="-285750" algn="l">
              <a:buFont typeface="Arial" panose="020B0604020202020204" pitchFamily="34" charset="0"/>
              <a:buChar char="•"/>
            </a:pPr>
            <a:r>
              <a:rPr lang="nb-NO">
                <a:solidFill>
                  <a:schemeClr val="tx1"/>
                </a:solidFill>
                <a:latin typeface="Open Sans "/>
              </a:rPr>
              <a:t>Alle må delta – unngå gruppetenkning. Alle kan være kreative, men noen trenger kanskje litt mer tid på å komme i gang.</a:t>
            </a:r>
          </a:p>
          <a:p>
            <a:pPr marL="285750" indent="-285750" algn="l">
              <a:buFont typeface="Arial" panose="020B0604020202020204" pitchFamily="34" charset="0"/>
              <a:buChar char="•"/>
            </a:pPr>
            <a:r>
              <a:rPr lang="nb-NO">
                <a:solidFill>
                  <a:schemeClr val="tx1"/>
                </a:solidFill>
                <a:latin typeface="Open Sans "/>
              </a:rPr>
              <a:t>Forsøk å utfordre deg selv og ditt vante tankemønster!</a:t>
            </a:r>
            <a:endParaRPr lang="nb-NO" sz="1600">
              <a:solidFill>
                <a:schemeClr val="tx1"/>
              </a:solidFill>
              <a:latin typeface="Open Sans "/>
            </a:endParaRPr>
          </a:p>
        </p:txBody>
      </p:sp>
      <p:sp>
        <p:nvSpPr>
          <p:cNvPr id="5" name="Pil: høyre 4">
            <a:hlinkClick r:id="rId3" action="ppaction://hlinksldjump"/>
            <a:extLst>
              <a:ext uri="{FF2B5EF4-FFF2-40B4-BE49-F238E27FC236}">
                <a16:creationId xmlns:a16="http://schemas.microsoft.com/office/drawing/2014/main" id="{913C2A74-8C05-738A-5B4A-9ED37420F89C}"/>
              </a:ext>
              <a:ext uri="{C183D7F6-B498-43B3-948B-1728B52AA6E4}">
                <adec:decorative xmlns:adec="http://schemas.microsoft.com/office/drawing/2017/decorative" val="1"/>
              </a:ext>
            </a:extLst>
          </p:cNvPr>
          <p:cNvSpPr/>
          <p:nvPr/>
        </p:nvSpPr>
        <p:spPr>
          <a:xfrm>
            <a:off x="7492363" y="5486400"/>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8CF1F626-76CB-AD39-3415-001C58C3F6D3}"/>
              </a:ext>
            </a:extLst>
          </p:cNvPr>
          <p:cNvSpPr txBox="1"/>
          <p:nvPr/>
        </p:nvSpPr>
        <p:spPr>
          <a:xfrm>
            <a:off x="7492363" y="5669474"/>
            <a:ext cx="2997837" cy="307777"/>
          </a:xfrm>
          <a:prstGeom prst="rect">
            <a:avLst/>
          </a:prstGeom>
          <a:noFill/>
        </p:spPr>
        <p:txBody>
          <a:bodyPr wrap="square" rtlCol="0">
            <a:spAutoFit/>
          </a:bodyPr>
          <a:lstStyle/>
          <a:p>
            <a:r>
              <a:rPr lang="nb-NO" sz="1400">
                <a:latin typeface="Open Sans "/>
              </a:rPr>
              <a:t>Klikk for å se verktøy i fase 4</a:t>
            </a:r>
          </a:p>
        </p:txBody>
      </p:sp>
      <p:pic>
        <p:nvPicPr>
          <p:cNvPr id="7" name="Grafikk 6" descr="Tannhjul med heldekkende fyll">
            <a:hlinkClick r:id="rId4" action="ppaction://hlinksldjump"/>
            <a:extLst>
              <a:ext uri="{FF2B5EF4-FFF2-40B4-BE49-F238E27FC236}">
                <a16:creationId xmlns:a16="http://schemas.microsoft.com/office/drawing/2014/main" id="{E648218D-77FD-54A5-8838-D1CB1B484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998873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1: Ideutvikling – Crazy8 </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9" y="1759694"/>
            <a:ext cx="6884925" cy="713016"/>
          </a:xfrm>
          <a:prstGeom prst="rect">
            <a:avLst/>
          </a:prstGeom>
          <a:noFill/>
        </p:spPr>
        <p:txBody>
          <a:bodyPr wrap="square">
            <a:spAutoFit/>
          </a:bodyPr>
          <a:lstStyle/>
          <a:p>
            <a:pPr>
              <a:spcBef>
                <a:spcPts val="1000"/>
              </a:spcBef>
              <a:defRPr/>
            </a:pPr>
            <a:r>
              <a:rPr lang="en-US" sz="1600" b="1" err="1">
                <a:latin typeface="Open Sans" panose="020B0606030504020204" pitchFamily="34" charset="0"/>
                <a:ea typeface="Open Sans" panose="020B0606030504020204" pitchFamily="34" charset="0"/>
                <a:cs typeface="Open Sans" panose="020B0606030504020204" pitchFamily="34" charset="0"/>
              </a:rPr>
              <a:t>Instruksjon</a:t>
            </a:r>
            <a:r>
              <a:rPr lang="en-US" sz="1600" b="1">
                <a:latin typeface="Open Sans" panose="020B0606030504020204" pitchFamily="34" charset="0"/>
                <a:ea typeface="Open Sans" panose="020B0606030504020204" pitchFamily="34" charset="0"/>
                <a:cs typeface="Open Sans" panose="020B0606030504020204" pitchFamily="34" charset="0"/>
              </a:rPr>
              <a:t>:</a:t>
            </a:r>
          </a:p>
          <a:p>
            <a:pPr>
              <a:spcBef>
                <a:spcPts val="1000"/>
              </a:spcBef>
              <a:defRPr/>
            </a:pPr>
            <a:r>
              <a:rPr lang="en-US" sz="1600" err="1">
                <a:latin typeface="Open Sans" panose="020B0606030504020204" pitchFamily="34" charset="0"/>
                <a:ea typeface="Open Sans" panose="020B0606030504020204" pitchFamily="34" charset="0"/>
                <a:cs typeface="Open Sans" panose="020B0606030504020204" pitchFamily="34" charset="0"/>
              </a:rPr>
              <a:t>Skriv</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en</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løsning</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på</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problemet</a:t>
            </a:r>
            <a:r>
              <a:rPr lang="en-US" sz="1600">
                <a:latin typeface="Open Sans" panose="020B0606030504020204" pitchFamily="34" charset="0"/>
                <a:ea typeface="Open Sans" panose="020B0606030504020204" pitchFamily="34" charset="0"/>
                <a:cs typeface="Open Sans" panose="020B0606030504020204" pitchFamily="34" charset="0"/>
              </a:rPr>
              <a:t> i </a:t>
            </a:r>
            <a:r>
              <a:rPr lang="en-US" sz="1600" err="1">
                <a:latin typeface="Open Sans" panose="020B0606030504020204" pitchFamily="34" charset="0"/>
                <a:ea typeface="Open Sans" panose="020B0606030504020204" pitchFamily="34" charset="0"/>
                <a:cs typeface="Open Sans" panose="020B0606030504020204" pitchFamily="34" charset="0"/>
              </a:rPr>
              <a:t>hver</a:t>
            </a:r>
            <a:r>
              <a:rPr lang="en-US" sz="1600">
                <a:latin typeface="Open Sans" panose="020B0606030504020204" pitchFamily="34" charset="0"/>
                <a:ea typeface="Open Sans" panose="020B0606030504020204" pitchFamily="34" charset="0"/>
                <a:cs typeface="Open Sans" panose="020B0606030504020204" pitchFamily="34" charset="0"/>
              </a:rPr>
              <a:t> av de </a:t>
            </a:r>
            <a:r>
              <a:rPr lang="en-US" sz="1600" err="1">
                <a:latin typeface="Open Sans" panose="020B0606030504020204" pitchFamily="34" charset="0"/>
                <a:ea typeface="Open Sans" panose="020B0606030504020204" pitchFamily="34" charset="0"/>
                <a:cs typeface="Open Sans" panose="020B0606030504020204" pitchFamily="34" charset="0"/>
              </a:rPr>
              <a:t>åtte</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rutene</a:t>
            </a:r>
            <a:r>
              <a:rPr lang="en-US" sz="1600">
                <a:latin typeface="Open Sans" panose="020B0606030504020204" pitchFamily="34" charset="0"/>
                <a:ea typeface="Open Sans" panose="020B0606030504020204" pitchFamily="34" charset="0"/>
                <a:cs typeface="Open Sans" panose="020B0606030504020204" pitchFamily="34" charset="0"/>
              </a:rPr>
              <a:t>.</a:t>
            </a:r>
          </a:p>
        </p:txBody>
      </p:sp>
      <p:graphicFrame>
        <p:nvGraphicFramePr>
          <p:cNvPr id="10" name="Tabell 9">
            <a:extLst>
              <a:ext uri="{FF2B5EF4-FFF2-40B4-BE49-F238E27FC236}">
                <a16:creationId xmlns:a16="http://schemas.microsoft.com/office/drawing/2014/main" id="{B9C6ECA2-060A-6DE4-1105-A3B865F3DD47}"/>
              </a:ext>
            </a:extLst>
          </p:cNvPr>
          <p:cNvGraphicFramePr>
            <a:graphicFrameLocks noGrp="1"/>
          </p:cNvGraphicFramePr>
          <p:nvPr>
            <p:extLst>
              <p:ext uri="{D42A27DB-BD31-4B8C-83A1-F6EECF244321}">
                <p14:modId xmlns:p14="http://schemas.microsoft.com/office/powerpoint/2010/main" val="3013352974"/>
              </p:ext>
            </p:extLst>
          </p:nvPr>
        </p:nvGraphicFramePr>
        <p:xfrm>
          <a:off x="3560840" y="2677797"/>
          <a:ext cx="4716384" cy="3146546"/>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179096">
                  <a:extLst>
                    <a:ext uri="{9D8B030D-6E8A-4147-A177-3AD203B41FA5}">
                      <a16:colId xmlns:a16="http://schemas.microsoft.com/office/drawing/2014/main" val="3800459434"/>
                    </a:ext>
                  </a:extLst>
                </a:gridCol>
                <a:gridCol w="1179096">
                  <a:extLst>
                    <a:ext uri="{9D8B030D-6E8A-4147-A177-3AD203B41FA5}">
                      <a16:colId xmlns:a16="http://schemas.microsoft.com/office/drawing/2014/main" val="2418212208"/>
                    </a:ext>
                  </a:extLst>
                </a:gridCol>
                <a:gridCol w="1179096">
                  <a:extLst>
                    <a:ext uri="{9D8B030D-6E8A-4147-A177-3AD203B41FA5}">
                      <a16:colId xmlns:a16="http://schemas.microsoft.com/office/drawing/2014/main" val="10898902"/>
                    </a:ext>
                  </a:extLst>
                </a:gridCol>
                <a:gridCol w="1179096">
                  <a:extLst>
                    <a:ext uri="{9D8B030D-6E8A-4147-A177-3AD203B41FA5}">
                      <a16:colId xmlns:a16="http://schemas.microsoft.com/office/drawing/2014/main" val="896773920"/>
                    </a:ext>
                  </a:extLst>
                </a:gridCol>
              </a:tblGrid>
              <a:tr h="1424154">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4045250086"/>
                  </a:ext>
                </a:extLst>
              </a:tr>
              <a:tr h="1722392">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dirty="0"/>
                    </a:p>
                  </a:txBody>
                  <a:tcPr>
                    <a:solidFill>
                      <a:schemeClr val="bg2">
                        <a:lumMod val="90000"/>
                      </a:schemeClr>
                    </a:solidFill>
                  </a:tcPr>
                </a:tc>
                <a:extLst>
                  <a:ext uri="{0D108BD9-81ED-4DB2-BD59-A6C34878D82A}">
                    <a16:rowId xmlns:a16="http://schemas.microsoft.com/office/drawing/2014/main" val="864031180"/>
                  </a:ext>
                </a:extLst>
              </a:tr>
            </a:tbl>
          </a:graphicData>
        </a:graphic>
      </p:graphicFrame>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390887" y="2214764"/>
            <a:ext cx="2124837" cy="523220"/>
          </a:xfrm>
          <a:prstGeom prst="rect">
            <a:avLst/>
          </a:prstGeom>
          <a:noFill/>
        </p:spPr>
        <p:txBody>
          <a:bodyPr wrap="square">
            <a:spAutoFit/>
          </a:bodyPr>
          <a:lstStyle/>
          <a:p>
            <a:r>
              <a:rPr lang="nb-NO" sz="1400">
                <a:latin typeface="Open Sans "/>
              </a:rPr>
              <a:t>TID:</a:t>
            </a:r>
          </a:p>
          <a:p>
            <a:r>
              <a:rPr lang="nb-NO" sz="1400">
                <a:latin typeface="Open Sans "/>
              </a:rPr>
              <a:t>Individuell, 15 minutter</a:t>
            </a:r>
          </a:p>
        </p:txBody>
      </p:sp>
      <p:sp>
        <p:nvSpPr>
          <p:cNvPr id="11" name="Ellipse 10" descr="Figur som viser oppskriften for å jobbe med the crazy 8 metode&#10;">
            <a:hlinkClick r:id="rId5"/>
            <a:extLst>
              <a:ext uri="{FF2B5EF4-FFF2-40B4-BE49-F238E27FC236}">
                <a16:creationId xmlns:a16="http://schemas.microsoft.com/office/drawing/2014/main" id="{75F25237-8E87-C1FC-536E-4DA7A33DBA91}"/>
              </a:ext>
            </a:extLst>
          </p:cNvPr>
          <p:cNvSpPr/>
          <p:nvPr/>
        </p:nvSpPr>
        <p:spPr>
          <a:xfrm>
            <a:off x="5105492" y="3759200"/>
            <a:ext cx="1667778" cy="10222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36180D3-6E95-7EE1-699A-191E19EB8CAF}"/>
              </a:ext>
            </a:extLst>
          </p:cNvPr>
          <p:cNvSpPr txBox="1"/>
          <p:nvPr/>
        </p:nvSpPr>
        <p:spPr>
          <a:xfrm>
            <a:off x="5307076" y="3854831"/>
            <a:ext cx="1344707" cy="830997"/>
          </a:xfrm>
          <a:prstGeom prst="rect">
            <a:avLst/>
          </a:prstGeom>
          <a:noFill/>
        </p:spPr>
        <p:txBody>
          <a:bodyPr wrap="square" rtlCol="0">
            <a:spAutoFit/>
          </a:bodyPr>
          <a:lstStyle/>
          <a:p>
            <a:pPr algn="ctr"/>
            <a:r>
              <a:rPr lang="nb-NO" sz="1200">
                <a:solidFill>
                  <a:schemeClr val="bg1"/>
                </a:solidFill>
                <a:latin typeface="Open Sans "/>
              </a:rPr>
              <a:t>«Hvordan kan vi skape hyggelige og innbydende lekeplasser?»?</a:t>
            </a:r>
          </a:p>
        </p:txBody>
      </p:sp>
      <p:sp>
        <p:nvSpPr>
          <p:cNvPr id="13" name="Pil: høyre 12">
            <a:hlinkClick r:id="rId6"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964605" y="4159161"/>
            <a:ext cx="26613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9064749" y="4331811"/>
            <a:ext cx="2734490" cy="276999"/>
          </a:xfrm>
          <a:prstGeom prst="rect">
            <a:avLst/>
          </a:prstGeom>
          <a:noFill/>
        </p:spPr>
        <p:txBody>
          <a:bodyPr wrap="square" rtlCol="0">
            <a:spAutoFit/>
          </a:bodyPr>
          <a:lstStyle/>
          <a:p>
            <a:r>
              <a:rPr lang="nb-NO" sz="1200">
                <a:latin typeface="Open Sans "/>
              </a:rPr>
              <a:t>Klikk for mer verktøy fra fase 4</a:t>
            </a:r>
          </a:p>
        </p:txBody>
      </p:sp>
      <p:pic>
        <p:nvPicPr>
          <p:cNvPr id="4" name="Grafikk 3" descr="Tannhjul med heldekkende fyll">
            <a:hlinkClick r:id="rId7" action="ppaction://hlinksldjump"/>
            <a:extLst>
              <a:ext uri="{FF2B5EF4-FFF2-40B4-BE49-F238E27FC236}">
                <a16:creationId xmlns:a16="http://schemas.microsoft.com/office/drawing/2014/main" id="{DAEE30D7-4629-249F-F37B-133841960C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pic>
        <p:nvPicPr>
          <p:cNvPr id="17" name="Grafikk 16">
            <a:hlinkClick r:id="rId5"/>
            <a:extLst>
              <a:ext uri="{FF2B5EF4-FFF2-40B4-BE49-F238E27FC236}">
                <a16:creationId xmlns:a16="http://schemas.microsoft.com/office/drawing/2014/main" id="{9FAA7874-D2DA-4183-FDFC-DF27DD2E78BE}"/>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40820" y="527651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9569580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Videreutvikle ideer - Ja! Og…!</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7095673" cy="4292457"/>
          </a:xfrm>
          <a:prstGeom prst="rect">
            <a:avLst/>
          </a:prstGeom>
          <a:noFill/>
        </p:spPr>
        <p:txBody>
          <a:bodyPr wrap="square">
            <a:spAutoFit/>
          </a:bodyPr>
          <a:lstStyle/>
          <a:p>
            <a:pPr algn="l"/>
            <a:r>
              <a:rPr lang="nb-NO" sz="1400" b="0" i="0">
                <a:effectLst/>
                <a:latin typeface="Open Sans "/>
              </a:rPr>
              <a:t>Hensikten med denne oppgaven er å bygge videre på og videreutvikle hverandres ideer.</a:t>
            </a:r>
            <a:br>
              <a:rPr lang="nb-NO" sz="1400" b="0" i="0">
                <a:effectLst/>
                <a:latin typeface="Open Sans "/>
              </a:rPr>
            </a:br>
            <a:r>
              <a:rPr lang="nb-NO" sz="1400" b="0" i="0">
                <a:effectLst/>
                <a:latin typeface="Open Sans "/>
              </a:rPr>
              <a:t>Hver deltaker får et ferdiglaget A3-ark med tre kolonner (se neste slide) for å skrive ned og videreutvikle ideer. </a:t>
            </a:r>
            <a:endParaRPr lang="en-US" sz="1400" b="1">
              <a:latin typeface="Open Sans "/>
              <a:ea typeface="Open Sans" panose="020B0606030504020204" pitchFamily="34" charset="0"/>
              <a:cs typeface="Open Sans" panose="020B0606030504020204" pitchFamily="34" charset="0"/>
            </a:endParaRPr>
          </a:p>
          <a:p>
            <a:pPr>
              <a:lnSpc>
                <a:spcPct val="90000"/>
              </a:lnSpc>
              <a:spcBef>
                <a:spcPts val="1000"/>
              </a:spcBef>
              <a:defRPr/>
            </a:pPr>
            <a:r>
              <a:rPr lang="en-US" sz="1400" b="1" err="1">
                <a:latin typeface="Open Sans "/>
                <a:ea typeface="Open Sans" panose="020B0606030504020204" pitchFamily="34" charset="0"/>
                <a:cs typeface="Open Sans" panose="020B0606030504020204" pitchFamily="34" charset="0"/>
              </a:rPr>
              <a:t>Instruksjon</a:t>
            </a:r>
            <a:r>
              <a:rPr lang="en-US" sz="1400" b="1">
                <a:latin typeface="Open Sans "/>
                <a:ea typeface="Open Sans" panose="020B0606030504020204" pitchFamily="34" charset="0"/>
                <a:cs typeface="Open Sans" panose="020B0606030504020204" pitchFamily="34" charset="0"/>
              </a:rPr>
              <a:t>:</a:t>
            </a:r>
            <a:r>
              <a:rPr lang="en-US" sz="1400" b="1">
                <a:solidFill>
                  <a:prstClr val="black"/>
                </a:solidFill>
                <a:latin typeface="Open Sans "/>
                <a:cs typeface="Arial"/>
              </a:rPr>
              <a:t>	</a:t>
            </a:r>
          </a:p>
          <a:p>
            <a:pPr algn="l"/>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Tenk ut tre mulige løsninger på problemet, og skriv én idé for hver løsning i hver av de tre kolonnene.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Gi arket videre til personen som sitter til høyre for deg. Nå har alle et nytt ark foran seg med tre ideer på. Bygg videre på, utdyp og utvid ideene du ser.</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Gjenta denne prosessen én gang til: Gi arket videre til personen som sitter til høyre for deg. Bygg videre på, utdyp og utvid ideene på arket foran deg. Gjenta prosessen én siste gang i en tredje runde.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Etter tre runder, stopp skrivingen og del ideene med gruppen. Hver person får omtrent ett minutt til å presentere de tre ideene de nå har på sitt opprinnelige ark.</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384995"/>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Gruppe, 15 minutter</a:t>
            </a:r>
          </a:p>
          <a:p>
            <a:pPr marL="342900" indent="-342900">
              <a:buAutoNum type="arabicPeriod"/>
            </a:pPr>
            <a:endParaRPr lang="nb-NO" sz="1400">
              <a:latin typeface="Open Sans "/>
            </a:endParaRPr>
          </a:p>
        </p:txBody>
      </p:sp>
      <p:sp>
        <p:nvSpPr>
          <p:cNvPr id="13" name="Pil: høyre 12">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56071" y="4159160"/>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6476" y="4331811"/>
            <a:ext cx="3085453" cy="276999"/>
          </a:xfrm>
          <a:prstGeom prst="rect">
            <a:avLst/>
          </a:prstGeom>
          <a:noFill/>
        </p:spPr>
        <p:txBody>
          <a:bodyPr wrap="square" rtlCol="0">
            <a:spAutoFit/>
          </a:bodyPr>
          <a:lstStyle/>
          <a:p>
            <a:r>
              <a:rPr lang="nb-NO" sz="1200">
                <a:latin typeface="Open Sans "/>
                <a:hlinkClick r:id="rId5" action="ppaction://hlinksldjump"/>
              </a:rPr>
              <a:t>Klikk for å se verktøyet fra fase 4</a:t>
            </a:r>
            <a:r>
              <a:rPr lang="nb-NO" sz="1200">
                <a:latin typeface="Open Sans "/>
              </a:rPr>
              <a:t> </a:t>
            </a:r>
          </a:p>
        </p:txBody>
      </p:sp>
      <p:pic>
        <p:nvPicPr>
          <p:cNvPr id="4" name="Grafikk 3" descr="Tannhjul med heldekkende fyll">
            <a:hlinkClick r:id="rId6" action="ppaction://hlinksldjump"/>
            <a:extLst>
              <a:ext uri="{FF2B5EF4-FFF2-40B4-BE49-F238E27FC236}">
                <a16:creationId xmlns:a16="http://schemas.microsoft.com/office/drawing/2014/main" id="{926547CF-D48C-CAE2-424B-FD42402201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9869035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høyre 19">
            <a:extLst>
              <a:ext uri="{FF2B5EF4-FFF2-40B4-BE49-F238E27FC236}">
                <a16:creationId xmlns:a16="http://schemas.microsoft.com/office/drawing/2014/main" id="{60B4A500-442D-1F29-C429-AF097B1514CB}"/>
              </a:ext>
              <a:ext uri="{C183D7F6-B498-43B3-948B-1728B52AA6E4}">
                <adec:decorative xmlns:adec="http://schemas.microsoft.com/office/drawing/2017/decorative" val="1"/>
              </a:ext>
            </a:extLst>
          </p:cNvPr>
          <p:cNvSpPr/>
          <p:nvPr/>
        </p:nvSpPr>
        <p:spPr>
          <a:xfrm rot="10800000">
            <a:off x="7665256" y="2809555"/>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415924"/>
            <a:ext cx="9720000" cy="920232"/>
          </a:xfrm>
        </p:spPr>
        <p:txBody>
          <a:bodyPr/>
          <a:lstStyle/>
          <a:p>
            <a:r>
              <a:rPr lang="nb-NO"/>
              <a:t>Fase 4: Utvikle og skape </a:t>
            </a:r>
            <a:r>
              <a:rPr lang="nb-NO" sz="1000"/>
              <a:t>fortsett.2</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329364"/>
            <a:ext cx="6537453" cy="369332"/>
          </a:xfrm>
          <a:prstGeom prst="rect">
            <a:avLst/>
          </a:prstGeom>
          <a:noFill/>
        </p:spPr>
        <p:txBody>
          <a:bodyPr wrap="square" rtlCol="0">
            <a:spAutoFit/>
          </a:bodyPr>
          <a:lstStyle/>
          <a:p>
            <a:r>
              <a:rPr lang="nb-NO">
                <a:solidFill>
                  <a:schemeClr val="accent2"/>
                </a:solidFill>
              </a:rPr>
              <a:t>Steg 2: Videreutvikle ideer - Ja! Og…!</a:t>
            </a: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7" y="5612736"/>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2340F08F-8B7B-863F-10BE-B303F39C3363}"/>
              </a:ext>
              <a:ext uri="{C183D7F6-B498-43B3-948B-1728B52AA6E4}">
                <adec:decorative xmlns:adec="http://schemas.microsoft.com/office/drawing/2017/decorative" val="1"/>
              </a:ext>
            </a:extLst>
          </p:cNvPr>
          <p:cNvSpPr txBox="1"/>
          <p:nvPr/>
        </p:nvSpPr>
        <p:spPr>
          <a:xfrm>
            <a:off x="722377" y="3090672"/>
            <a:ext cx="1014984" cy="430887"/>
          </a:xfrm>
          <a:prstGeom prst="rect">
            <a:avLst/>
          </a:prstGeom>
          <a:noFill/>
        </p:spPr>
        <p:txBody>
          <a:bodyPr wrap="square" rtlCol="0">
            <a:spAutoFit/>
          </a:bodyPr>
          <a:lstStyle/>
          <a:p>
            <a:r>
              <a:rPr lang="nb-NO" sz="1100">
                <a:latin typeface="Open Sans "/>
              </a:rPr>
              <a:t>Beskrivelse av ideen</a:t>
            </a:r>
          </a:p>
        </p:txBody>
      </p:sp>
      <p:graphicFrame>
        <p:nvGraphicFramePr>
          <p:cNvPr id="11" name="Tabell 10">
            <a:extLst>
              <a:ext uri="{FF2B5EF4-FFF2-40B4-BE49-F238E27FC236}">
                <a16:creationId xmlns:a16="http://schemas.microsoft.com/office/drawing/2014/main" id="{224A9764-B22A-F076-58ED-9E62E7E98445}"/>
              </a:ext>
            </a:extLst>
          </p:cNvPr>
          <p:cNvGraphicFramePr>
            <a:graphicFrameLocks noGrp="1"/>
          </p:cNvGraphicFramePr>
          <p:nvPr>
            <p:extLst>
              <p:ext uri="{D42A27DB-BD31-4B8C-83A1-F6EECF244321}">
                <p14:modId xmlns:p14="http://schemas.microsoft.com/office/powerpoint/2010/main" val="1002201364"/>
              </p:ext>
            </p:extLst>
          </p:nvPr>
        </p:nvGraphicFramePr>
        <p:xfrm>
          <a:off x="1916553" y="1944453"/>
          <a:ext cx="5566662" cy="35133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1855554">
                  <a:extLst>
                    <a:ext uri="{9D8B030D-6E8A-4147-A177-3AD203B41FA5}">
                      <a16:colId xmlns:a16="http://schemas.microsoft.com/office/drawing/2014/main" val="1641363829"/>
                    </a:ext>
                  </a:extLst>
                </a:gridCol>
                <a:gridCol w="1855554">
                  <a:extLst>
                    <a:ext uri="{9D8B030D-6E8A-4147-A177-3AD203B41FA5}">
                      <a16:colId xmlns:a16="http://schemas.microsoft.com/office/drawing/2014/main" val="3261818765"/>
                    </a:ext>
                  </a:extLst>
                </a:gridCol>
                <a:gridCol w="1855554">
                  <a:extLst>
                    <a:ext uri="{9D8B030D-6E8A-4147-A177-3AD203B41FA5}">
                      <a16:colId xmlns:a16="http://schemas.microsoft.com/office/drawing/2014/main" val="2896851821"/>
                    </a:ext>
                  </a:extLst>
                </a:gridCol>
              </a:tblGrid>
              <a:tr h="878330">
                <a:tc>
                  <a:txBody>
                    <a:bodyPr/>
                    <a:lstStyle/>
                    <a:p>
                      <a:r>
                        <a:rPr lang="nb-NO"/>
                        <a:t>Idé 1</a:t>
                      </a:r>
                    </a:p>
                  </a:txBody>
                  <a:tcPr/>
                </a:tc>
                <a:tc>
                  <a:txBody>
                    <a:bodyPr/>
                    <a:lstStyle/>
                    <a:p>
                      <a:r>
                        <a:rPr lang="nb-NO"/>
                        <a:t>Idé 2</a:t>
                      </a:r>
                    </a:p>
                  </a:txBody>
                  <a:tcPr/>
                </a:tc>
                <a:tc>
                  <a:txBody>
                    <a:bodyPr/>
                    <a:lstStyle/>
                    <a:p>
                      <a:r>
                        <a:rPr lang="nb-NO"/>
                        <a:t>Idé 3</a:t>
                      </a:r>
                    </a:p>
                  </a:txBody>
                  <a:tcPr/>
                </a:tc>
                <a:extLst>
                  <a:ext uri="{0D108BD9-81ED-4DB2-BD59-A6C34878D82A}">
                    <a16:rowId xmlns:a16="http://schemas.microsoft.com/office/drawing/2014/main" val="151208548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878330">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2772414861"/>
                  </a:ext>
                </a:extLst>
              </a:tr>
            </a:tbl>
          </a:graphicData>
        </a:graphic>
      </p:graphicFrame>
      <p:sp>
        <p:nvSpPr>
          <p:cNvPr id="14" name="TekstSylinder 13">
            <a:extLst>
              <a:ext uri="{FF2B5EF4-FFF2-40B4-BE49-F238E27FC236}">
                <a16:creationId xmlns:a16="http://schemas.microsoft.com/office/drawing/2014/main" id="{7D65E0DA-EC00-83B1-9B2F-C2D90103BADF}"/>
              </a:ext>
              <a:ext uri="{C183D7F6-B498-43B3-948B-1728B52AA6E4}">
                <adec:decorative xmlns:adec="http://schemas.microsoft.com/office/drawing/2017/decorative" val="1"/>
              </a:ext>
            </a:extLst>
          </p:cNvPr>
          <p:cNvSpPr txBox="1"/>
          <p:nvPr/>
        </p:nvSpPr>
        <p:spPr>
          <a:xfrm>
            <a:off x="726280" y="3928578"/>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sp>
        <p:nvSpPr>
          <p:cNvPr id="19" name="TekstSylinder 18">
            <a:extLst>
              <a:ext uri="{FF2B5EF4-FFF2-40B4-BE49-F238E27FC236}">
                <a16:creationId xmlns:a16="http://schemas.microsoft.com/office/drawing/2014/main" id="{881F76DA-6C1A-591C-800C-7C973243097C}"/>
              </a:ext>
              <a:ext uri="{C183D7F6-B498-43B3-948B-1728B52AA6E4}">
                <adec:decorative xmlns:adec="http://schemas.microsoft.com/office/drawing/2017/decorative" val="1"/>
              </a:ext>
            </a:extLst>
          </p:cNvPr>
          <p:cNvSpPr txBox="1"/>
          <p:nvPr/>
        </p:nvSpPr>
        <p:spPr>
          <a:xfrm>
            <a:off x="8129016" y="3014568"/>
            <a:ext cx="2859216" cy="461665"/>
          </a:xfrm>
          <a:prstGeom prst="rect">
            <a:avLst/>
          </a:prstGeom>
          <a:noFill/>
        </p:spPr>
        <p:txBody>
          <a:bodyPr wrap="square" rtlCol="0">
            <a:spAutoFit/>
          </a:bodyPr>
          <a:lstStyle/>
          <a:p>
            <a:r>
              <a:rPr lang="nb-NO" sz="1200" b="0" i="0">
                <a:effectLst/>
                <a:latin typeface="Open Sans "/>
              </a:rPr>
              <a:t>Skriv ned tre mulige løsninger/ideer under idé 1, 2 og 3.</a:t>
            </a:r>
            <a:endParaRPr lang="nb-NO" sz="1200">
              <a:latin typeface="Open Sans "/>
            </a:endParaRPr>
          </a:p>
        </p:txBody>
      </p:sp>
      <p:sp>
        <p:nvSpPr>
          <p:cNvPr id="23" name="Pil: høyre 22">
            <a:extLst>
              <a:ext uri="{FF2B5EF4-FFF2-40B4-BE49-F238E27FC236}">
                <a16:creationId xmlns:a16="http://schemas.microsoft.com/office/drawing/2014/main" id="{F265FB6C-0291-4920-11D5-A9DEBF296625}"/>
              </a:ext>
              <a:ext uri="{C183D7F6-B498-43B3-948B-1728B52AA6E4}">
                <adec:decorative xmlns:adec="http://schemas.microsoft.com/office/drawing/2017/decorative" val="1"/>
              </a:ext>
            </a:extLst>
          </p:cNvPr>
          <p:cNvSpPr/>
          <p:nvPr/>
        </p:nvSpPr>
        <p:spPr>
          <a:xfrm rot="10800000">
            <a:off x="7658504" y="3715691"/>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9648AA28-1232-74AE-7147-720EF58D997C}"/>
              </a:ext>
              <a:ext uri="{C183D7F6-B498-43B3-948B-1728B52AA6E4}">
                <adec:decorative xmlns:adec="http://schemas.microsoft.com/office/drawing/2017/decorative" val="1"/>
              </a:ext>
            </a:extLst>
          </p:cNvPr>
          <p:cNvSpPr/>
          <p:nvPr/>
        </p:nvSpPr>
        <p:spPr>
          <a:xfrm rot="10800000">
            <a:off x="7665256" y="4627832"/>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1016E728-C74A-6BC0-442D-328E40558E57}"/>
              </a:ext>
              <a:ext uri="{C183D7F6-B498-43B3-948B-1728B52AA6E4}">
                <adec:decorative xmlns:adec="http://schemas.microsoft.com/office/drawing/2017/decorative" val="1"/>
              </a:ext>
            </a:extLst>
          </p:cNvPr>
          <p:cNvSpPr txBox="1"/>
          <p:nvPr/>
        </p:nvSpPr>
        <p:spPr>
          <a:xfrm>
            <a:off x="8120650" y="3930053"/>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28" name="TekstSylinder 27">
            <a:extLst>
              <a:ext uri="{FF2B5EF4-FFF2-40B4-BE49-F238E27FC236}">
                <a16:creationId xmlns:a16="http://schemas.microsoft.com/office/drawing/2014/main" id="{E7A18C2C-A818-1CC2-C56D-C68AA4FC3460}"/>
              </a:ext>
              <a:ext uri="{C183D7F6-B498-43B3-948B-1728B52AA6E4}">
                <adec:decorative xmlns:adec="http://schemas.microsoft.com/office/drawing/2017/decorative" val="1"/>
              </a:ext>
            </a:extLst>
          </p:cNvPr>
          <p:cNvSpPr txBox="1"/>
          <p:nvPr/>
        </p:nvSpPr>
        <p:spPr>
          <a:xfrm>
            <a:off x="8135769" y="4848152"/>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15" name="TekstSylinder 14">
            <a:hlinkClick r:id="rId4" action="ppaction://hlinksldjump"/>
            <a:extLst>
              <a:ext uri="{FF2B5EF4-FFF2-40B4-BE49-F238E27FC236}">
                <a16:creationId xmlns:a16="http://schemas.microsoft.com/office/drawing/2014/main" id="{9212441F-955F-56FE-325A-63CEC60DB4A4}"/>
              </a:ext>
              <a:ext uri="{C183D7F6-B498-43B3-948B-1728B52AA6E4}">
                <adec:decorative xmlns:adec="http://schemas.microsoft.com/office/drawing/2017/decorative" val="1"/>
              </a:ext>
            </a:extLst>
          </p:cNvPr>
          <p:cNvSpPr txBox="1"/>
          <p:nvPr/>
        </p:nvSpPr>
        <p:spPr>
          <a:xfrm>
            <a:off x="8245497" y="5803692"/>
            <a:ext cx="3085453" cy="276999"/>
          </a:xfrm>
          <a:prstGeom prst="rect">
            <a:avLst/>
          </a:prstGeom>
          <a:noFill/>
        </p:spPr>
        <p:txBody>
          <a:bodyPr wrap="square" rtlCol="0">
            <a:spAutoFit/>
          </a:bodyPr>
          <a:lstStyle/>
          <a:p>
            <a:r>
              <a:rPr lang="nb-NO" sz="1200">
                <a:latin typeface="Open Sans "/>
              </a:rPr>
              <a:t>Klikk for neste steg i fase 4</a:t>
            </a:r>
          </a:p>
        </p:txBody>
      </p:sp>
      <p:sp>
        <p:nvSpPr>
          <p:cNvPr id="8" name="TekstSylinder 7">
            <a:extLst>
              <a:ext uri="{FF2B5EF4-FFF2-40B4-BE49-F238E27FC236}">
                <a16:creationId xmlns:a16="http://schemas.microsoft.com/office/drawing/2014/main" id="{A501C1DD-F953-8F20-8BF6-FDEED82FD192}"/>
              </a:ext>
            </a:extLst>
          </p:cNvPr>
          <p:cNvSpPr txBox="1"/>
          <p:nvPr/>
        </p:nvSpPr>
        <p:spPr>
          <a:xfrm>
            <a:off x="726279" y="4739424"/>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pic>
        <p:nvPicPr>
          <p:cNvPr id="4" name="Grafikk 3" descr="Tannhjul med heldekkende fyll">
            <a:hlinkClick r:id="rId5" action="ppaction://hlinksldjump"/>
            <a:extLst>
              <a:ext uri="{FF2B5EF4-FFF2-40B4-BE49-F238E27FC236}">
                <a16:creationId xmlns:a16="http://schemas.microsoft.com/office/drawing/2014/main" id="{8A86A2A5-CFA4-BF4E-3F39-0FE6C72833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pic>
        <p:nvPicPr>
          <p:cNvPr id="9" name="Grafikk 8">
            <a:hlinkClick r:id="rId8"/>
            <a:extLst>
              <a:ext uri="{FF2B5EF4-FFF2-40B4-BE49-F238E27FC236}">
                <a16:creationId xmlns:a16="http://schemas.microsoft.com/office/drawing/2014/main" id="{9D22BFC7-A429-12E3-2DF6-723E616AF66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08800" y="502779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64176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fortsett.3 </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7169151" cy="369332"/>
          </a:xfrm>
          <a:prstGeom prst="rect">
            <a:avLst/>
          </a:prstGeom>
          <a:noFill/>
        </p:spPr>
        <p:txBody>
          <a:bodyPr wrap="square" lIns="91440" tIns="45720" rIns="91440" bIns="45720" rtlCol="0" anchor="t">
            <a:spAutoFit/>
          </a:bodyPr>
          <a:lstStyle/>
          <a:p>
            <a:r>
              <a:rPr lang="nb-NO">
                <a:solidFill>
                  <a:schemeClr val="accent2"/>
                </a:solidFill>
              </a:rPr>
              <a:t>Steg 3: Idé-evaluering – STARK-krysset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254799" y="1849613"/>
            <a:ext cx="6884925" cy="1384995"/>
          </a:xfrm>
          <a:prstGeom prst="rect">
            <a:avLst/>
          </a:prstGeom>
          <a:noFill/>
        </p:spPr>
        <p:txBody>
          <a:bodyPr wrap="square">
            <a:spAutoFit/>
          </a:bodyPr>
          <a:lstStyle/>
          <a:p>
            <a:r>
              <a:rPr lang="nb-NO" sz="1400" b="0" i="0">
                <a:effectLst/>
                <a:latin typeface="Open Sans "/>
              </a:rPr>
              <a:t>Det finnes flere kriterier som kan brukes for å evaluere ideer. En vanlig metode er å benytte matriser som kombinerer minst to parametere, noe som gjør det enklere å diskutere og vurdere ideene på en systematisk måte. Typisk inkluderer matrisen parametere som «Implementering», som vurderer hvor enkelt eller utfordrende det er å gjennomføre ideen, og «Effekt/Verdi», som analyserer ideens innvirkning og verdi.</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4799" y="3326657"/>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cs typeface="Arial"/>
              </a:rPr>
              <a:t>Instruksjon: </a:t>
            </a:r>
          </a:p>
          <a:p>
            <a:pPr marL="342900" indent="-342900" algn="l">
              <a:buClr>
                <a:schemeClr val="accent2"/>
              </a:buClr>
              <a:buFont typeface="+mj-lt"/>
              <a:buAutoNum type="arabicPeriod"/>
            </a:pPr>
            <a:r>
              <a:rPr lang="nb-NO" sz="1400" b="0" i="0">
                <a:effectLst/>
                <a:latin typeface="Open Sans "/>
              </a:rPr>
              <a:t>Bruk matrisen (neste side) til å diskutere hvor hver idé hører hjemme. Én person fra hver gruppe tar ansvar for å plassere ideene i matrisen. Skriv ideene på </a:t>
            </a:r>
            <a:r>
              <a:rPr lang="nb-NO" sz="1400" b="0" i="0" err="1">
                <a:effectLst/>
                <a:latin typeface="Open Sans "/>
              </a:rPr>
              <a:t>post-it</a:t>
            </a:r>
            <a:r>
              <a:rPr lang="nb-NO" sz="1400" b="0" i="0">
                <a:effectLst/>
                <a:latin typeface="Open Sans "/>
              </a:rPr>
              <a:t>-lapper.</a:t>
            </a:r>
          </a:p>
          <a:p>
            <a:pPr marL="342900" indent="-342900" algn="l">
              <a:buClr>
                <a:schemeClr val="accent2"/>
              </a:buClr>
              <a:buFont typeface="+mj-lt"/>
              <a:buAutoNum type="arabicPeriod"/>
            </a:pPr>
            <a:endParaRPr lang="nb-NO" sz="1400">
              <a:latin typeface="Open Sans "/>
            </a:endParaRPr>
          </a:p>
          <a:p>
            <a:pPr marL="342900" indent="-342900" algn="l">
              <a:buClr>
                <a:schemeClr val="accent2"/>
              </a:buClr>
              <a:buFont typeface="+mj-lt"/>
              <a:buAutoNum type="arabicPeriod"/>
            </a:pPr>
            <a:r>
              <a:rPr lang="nb-NO" sz="1400" b="0" i="0">
                <a:effectLst/>
                <a:latin typeface="Open Sans "/>
              </a:rPr>
              <a:t>Etter at dere har plassert </a:t>
            </a:r>
            <a:r>
              <a:rPr lang="nb-NO" sz="1400">
                <a:latin typeface="Open Sans "/>
              </a:rPr>
              <a:t>alle ideene i matrisen, skal dere stemme fram </a:t>
            </a:r>
            <a:r>
              <a:rPr lang="nb-NO" sz="1400" b="0" i="0">
                <a:effectLst/>
                <a:latin typeface="Open Sans "/>
              </a:rPr>
              <a:t>én idé som dere ønsker å gå videre med, og som dere i neste fase skal konseptualisere og teste. Bruk demokratisk avstemning: tre stemmer per person. Du kan enten gi alle stemmene til én idé eller fordele dem på tre forskjellige ideer.</a:t>
            </a: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48472" y="4159161"/>
            <a:ext cx="247540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169551"/>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Gruppe, 20 minutter</a:t>
            </a:r>
          </a:p>
          <a:p>
            <a:pPr marL="342900" indent="-342900">
              <a:buClr>
                <a:schemeClr val="accent2"/>
              </a:buClr>
              <a:buFont typeface="+mj-lt"/>
              <a:buAutoNum type="arabicPeriod"/>
            </a:pPr>
            <a:r>
              <a:rPr lang="nb-NO" sz="1400">
                <a:latin typeface="Open Sans "/>
              </a:rPr>
              <a:t>Gruppe, 20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5997" y="4339505"/>
            <a:ext cx="3085453" cy="276999"/>
          </a:xfrm>
          <a:prstGeom prst="rect">
            <a:avLst/>
          </a:prstGeom>
          <a:noFill/>
        </p:spPr>
        <p:txBody>
          <a:bodyPr wrap="square" rtlCol="0">
            <a:spAutoFit/>
          </a:bodyPr>
          <a:lstStyle/>
          <a:p>
            <a:r>
              <a:rPr lang="en-GB" sz="1200" err="1">
                <a:latin typeface="Open Sans "/>
              </a:rPr>
              <a:t>Klikk</a:t>
            </a:r>
            <a:r>
              <a:rPr lang="en-GB" sz="1200">
                <a:latin typeface="Open Sans "/>
              </a:rPr>
              <a:t> for å se </a:t>
            </a:r>
            <a:r>
              <a:rPr lang="en-GB" sz="1200" err="1">
                <a:latin typeface="Open Sans "/>
              </a:rPr>
              <a:t>matrise-verktøyet</a:t>
            </a:r>
            <a:endParaRPr lang="en-GB" sz="12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63D4C023-408E-CFA4-C7C6-E31C7951F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pic>
        <p:nvPicPr>
          <p:cNvPr id="9" name="Grafikk 8">
            <a:extLst>
              <a:ext uri="{FF2B5EF4-FFF2-40B4-BE49-F238E27FC236}">
                <a16:creationId xmlns:a16="http://schemas.microsoft.com/office/drawing/2014/main" id="{ABDEFF41-D989-53BC-D2AB-190B423238FE}"/>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26302" y="478146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371629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fortsett.4</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486900"/>
            <a:ext cx="6537453" cy="646331"/>
          </a:xfrm>
          <a:prstGeom prst="rect">
            <a:avLst/>
          </a:prstGeom>
          <a:noFill/>
        </p:spPr>
        <p:txBody>
          <a:bodyPr wrap="square" lIns="91440" tIns="45720" rIns="91440" bIns="45720" rtlCol="0" anchor="t">
            <a:spAutoFit/>
          </a:bodyPr>
          <a:lstStyle/>
          <a:p>
            <a:r>
              <a:rPr lang="nb-NO">
                <a:solidFill>
                  <a:schemeClr val="accent2"/>
                </a:solidFill>
                <a:cs typeface="Arial"/>
              </a:rPr>
              <a:t>Steg 3: Idé-evaluering – STARK-krysset</a:t>
            </a:r>
          </a:p>
          <a:p>
            <a:endParaRPr lang="nb-NO">
              <a:solidFill>
                <a:schemeClr val="accent2"/>
              </a:solidFill>
              <a:cs typeface="Arial"/>
            </a:endParaRPr>
          </a:p>
        </p:txBody>
      </p:sp>
      <p:cxnSp>
        <p:nvCxnSpPr>
          <p:cNvPr id="14" name="Rett pilkobling 13" descr="kryss hvor man kan skrive tekst i hvert hjørne">
            <a:extLst>
              <a:ext uri="{FF2B5EF4-FFF2-40B4-BE49-F238E27FC236}">
                <a16:creationId xmlns:a16="http://schemas.microsoft.com/office/drawing/2014/main" id="{D6AE296B-BD5D-B6CB-BD66-DB88488EE61F}"/>
              </a:ext>
              <a:ext uri="{C183D7F6-B498-43B3-948B-1728B52AA6E4}">
                <adec:decorative xmlns:adec="http://schemas.microsoft.com/office/drawing/2017/decorative" val="0"/>
              </a:ext>
            </a:extLst>
          </p:cNvPr>
          <p:cNvCxnSpPr>
            <a:cxnSpLocks/>
          </p:cNvCxnSpPr>
          <p:nvPr/>
        </p:nvCxnSpPr>
        <p:spPr>
          <a:xfrm>
            <a:off x="6142906" y="2532392"/>
            <a:ext cx="0" cy="350047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kstSylinder 23">
            <a:extLst>
              <a:ext uri="{FF2B5EF4-FFF2-40B4-BE49-F238E27FC236}">
                <a16:creationId xmlns:a16="http://schemas.microsoft.com/office/drawing/2014/main" id="{D7FBCC16-8A39-247C-EF9F-7C8BA517E345}"/>
              </a:ext>
            </a:extLst>
          </p:cNvPr>
          <p:cNvSpPr txBox="1"/>
          <p:nvPr/>
        </p:nvSpPr>
        <p:spPr>
          <a:xfrm>
            <a:off x="5448625" y="2093783"/>
            <a:ext cx="1731462" cy="276999"/>
          </a:xfrm>
          <a:prstGeom prst="rect">
            <a:avLst/>
          </a:prstGeom>
          <a:noFill/>
        </p:spPr>
        <p:txBody>
          <a:bodyPr wrap="square" rtlCol="0">
            <a:spAutoFit/>
          </a:bodyPr>
          <a:lstStyle/>
          <a:p>
            <a:r>
              <a:rPr lang="nb-NO" sz="1200">
                <a:latin typeface="Open Sans "/>
              </a:rPr>
              <a:t>Lett å gjennomføre</a:t>
            </a:r>
          </a:p>
        </p:txBody>
      </p:sp>
      <p:sp>
        <p:nvSpPr>
          <p:cNvPr id="25" name="TekstSylinder 24">
            <a:extLst>
              <a:ext uri="{FF2B5EF4-FFF2-40B4-BE49-F238E27FC236}">
                <a16:creationId xmlns:a16="http://schemas.microsoft.com/office/drawing/2014/main" id="{104735C5-AE76-39A5-22E4-48A898ECC639}"/>
              </a:ext>
              <a:ext uri="{C183D7F6-B498-43B3-948B-1728B52AA6E4}">
                <adec:decorative xmlns:adec="http://schemas.microsoft.com/office/drawing/2017/decorative" val="0"/>
              </a:ext>
            </a:extLst>
          </p:cNvPr>
          <p:cNvSpPr txBox="1"/>
          <p:nvPr/>
        </p:nvSpPr>
        <p:spPr>
          <a:xfrm>
            <a:off x="5448624" y="6057786"/>
            <a:ext cx="1932529" cy="276999"/>
          </a:xfrm>
          <a:prstGeom prst="rect">
            <a:avLst/>
          </a:prstGeom>
          <a:noFill/>
        </p:spPr>
        <p:txBody>
          <a:bodyPr wrap="square" rtlCol="0">
            <a:spAutoFit/>
          </a:bodyPr>
          <a:lstStyle/>
          <a:p>
            <a:r>
              <a:rPr lang="nb-NO" sz="1200">
                <a:latin typeface="Open Sans "/>
              </a:rPr>
              <a:t>Vanskelig å gjennomføre</a:t>
            </a:r>
          </a:p>
        </p:txBody>
      </p:sp>
      <p:cxnSp>
        <p:nvCxnSpPr>
          <p:cNvPr id="17" name="Rett pilkobling 16" descr="kryss hvor man kan skrive tekst i hvert hjørne &#10;">
            <a:extLst>
              <a:ext uri="{FF2B5EF4-FFF2-40B4-BE49-F238E27FC236}">
                <a16:creationId xmlns:a16="http://schemas.microsoft.com/office/drawing/2014/main" id="{DC3DC33B-D17C-5206-EC84-4BA9BB98BE13}"/>
              </a:ext>
              <a:ext uri="{C183D7F6-B498-43B3-948B-1728B52AA6E4}">
                <adec:decorative xmlns:adec="http://schemas.microsoft.com/office/drawing/2017/decorative" val="0"/>
              </a:ext>
            </a:extLst>
          </p:cNvPr>
          <p:cNvCxnSpPr/>
          <p:nvPr/>
        </p:nvCxnSpPr>
        <p:spPr>
          <a:xfrm>
            <a:off x="3266356" y="4237367"/>
            <a:ext cx="6096000" cy="1437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kstSylinder 22">
            <a:extLst>
              <a:ext uri="{FF2B5EF4-FFF2-40B4-BE49-F238E27FC236}">
                <a16:creationId xmlns:a16="http://schemas.microsoft.com/office/drawing/2014/main" id="{6E1C402C-9772-A983-0853-5E64CD44AA13}"/>
              </a:ext>
            </a:extLst>
          </p:cNvPr>
          <p:cNvSpPr txBox="1"/>
          <p:nvPr/>
        </p:nvSpPr>
        <p:spPr>
          <a:xfrm>
            <a:off x="1347250" y="4136941"/>
            <a:ext cx="1731462" cy="276999"/>
          </a:xfrm>
          <a:prstGeom prst="rect">
            <a:avLst/>
          </a:prstGeom>
          <a:noFill/>
        </p:spPr>
        <p:txBody>
          <a:bodyPr wrap="square" rtlCol="0">
            <a:spAutoFit/>
          </a:bodyPr>
          <a:lstStyle/>
          <a:p>
            <a:r>
              <a:rPr lang="nb-NO" sz="1200">
                <a:latin typeface="Open Sans "/>
              </a:rPr>
              <a:t>Liten effekt/verdi</a:t>
            </a:r>
          </a:p>
        </p:txBody>
      </p:sp>
      <p:sp>
        <p:nvSpPr>
          <p:cNvPr id="20" name="TekstSylinder 19">
            <a:extLst>
              <a:ext uri="{FF2B5EF4-FFF2-40B4-BE49-F238E27FC236}">
                <a16:creationId xmlns:a16="http://schemas.microsoft.com/office/drawing/2014/main" id="{0758B248-D845-21DF-4AE2-E52FD9ABC898}"/>
              </a:ext>
            </a:extLst>
          </p:cNvPr>
          <p:cNvSpPr txBox="1"/>
          <p:nvPr/>
        </p:nvSpPr>
        <p:spPr>
          <a:xfrm>
            <a:off x="9714781" y="4136941"/>
            <a:ext cx="1731462" cy="276999"/>
          </a:xfrm>
          <a:prstGeom prst="rect">
            <a:avLst/>
          </a:prstGeom>
          <a:noFill/>
        </p:spPr>
        <p:txBody>
          <a:bodyPr wrap="square" rtlCol="0">
            <a:spAutoFit/>
          </a:bodyPr>
          <a:lstStyle/>
          <a:p>
            <a:r>
              <a:rPr lang="nb-NO" sz="1200">
                <a:latin typeface="Open Sans "/>
              </a:rPr>
              <a:t>Stor effekt/verdi</a:t>
            </a:r>
          </a:p>
        </p:txBody>
      </p:sp>
      <p:pic>
        <p:nvPicPr>
          <p:cNvPr id="11" name="Grafikk 10">
            <a:hlinkClick r:id="rId3"/>
            <a:extLst>
              <a:ext uri="{FF2B5EF4-FFF2-40B4-BE49-F238E27FC236}">
                <a16:creationId xmlns:a16="http://schemas.microsoft.com/office/drawing/2014/main" id="{4D643C1F-8000-75E2-8FAB-3F81B9776A5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96252" y="5062851"/>
            <a:ext cx="914400" cy="914400"/>
          </a:xfrm>
          <a:prstGeom prst="rect">
            <a:avLst/>
          </a:prstGeom>
        </p:spPr>
      </p:pic>
      <p:pic>
        <p:nvPicPr>
          <p:cNvPr id="4" name="Grafikk 3" descr="Tannhjul med heldekkende fyll">
            <a:hlinkClick r:id="rId6" action="ppaction://hlinksldjump"/>
            <a:extLst>
              <a:ext uri="{FF2B5EF4-FFF2-40B4-BE49-F238E27FC236}">
                <a16:creationId xmlns:a16="http://schemas.microsoft.com/office/drawing/2014/main" id="{807964A1-4630-116D-6E47-712CCD7048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10" name="TekstSylinder 9">
            <a:hlinkClick r:id="rId6" action="ppaction://hlinksldjump"/>
            <a:extLst>
              <a:ext uri="{FF2B5EF4-FFF2-40B4-BE49-F238E27FC236}">
                <a16:creationId xmlns:a16="http://schemas.microsoft.com/office/drawing/2014/main" id="{5B86DD5E-5234-8E01-7624-BD2AD16FE87C}"/>
              </a:ext>
            </a:extLst>
          </p:cNvPr>
          <p:cNvSpPr txBox="1"/>
          <p:nvPr/>
        </p:nvSpPr>
        <p:spPr>
          <a:xfrm>
            <a:off x="1386078" y="5750390"/>
            <a:ext cx="2466594"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972524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7851913" y="5456899"/>
            <a:ext cx="36969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nchor="ctr"/>
          <a:lstStyle/>
          <a:p>
            <a:pPr>
              <a:lnSpc>
                <a:spcPct val="100000"/>
              </a:lnSpc>
            </a:pPr>
            <a:r>
              <a:rPr lang="nb-NO">
                <a:latin typeface="Open Sans"/>
                <a:ea typeface="Open Sans"/>
                <a:cs typeface="Open Sans"/>
              </a:rPr>
              <a:t>5 Konseptualisere, </a:t>
            </a:r>
            <a:r>
              <a:rPr lang="nb-NO" b="0">
                <a:latin typeface="Open Sans"/>
                <a:ea typeface="Open Sans"/>
                <a:cs typeface="Open Sans"/>
              </a:rPr>
              <a:t>prototype og teste</a:t>
            </a:r>
            <a:endParaRPr lang="nb-NO" b="0">
              <a:solidFill>
                <a:srgbClr val="000000"/>
              </a:solidFill>
              <a:latin typeface="Open Sans"/>
              <a:ea typeface="Open Sans"/>
              <a:cs typeface="Open Sans"/>
            </a:endParaRP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720000" cy="3657245"/>
          </a:xfrm>
        </p:spPr>
        <p:txBody>
          <a:bodyPr vert="horz" lIns="0" tIns="0" rIns="0" bIns="0" rtlCol="0" anchor="t">
            <a:noAutofit/>
          </a:bodyPr>
          <a:lstStyle/>
          <a:p>
            <a:pPr indent="-611505"/>
            <a:r>
              <a:rPr lang="en-US" sz="1600" b="1">
                <a:solidFill>
                  <a:schemeClr val="tx1"/>
                </a:solidFill>
                <a:latin typeface="Open Sans"/>
                <a:ea typeface="Open Sans"/>
                <a:cs typeface="Open Sans"/>
              </a:rPr>
              <a:t>Om </a:t>
            </a:r>
            <a:r>
              <a:rPr lang="en-US" sz="1600" b="1" err="1">
                <a:solidFill>
                  <a:schemeClr val="tx1"/>
                </a:solidFill>
                <a:latin typeface="Open Sans"/>
                <a:ea typeface="Open Sans"/>
                <a:cs typeface="Open Sans"/>
              </a:rPr>
              <a:t>fase</a:t>
            </a:r>
            <a:r>
              <a:rPr lang="en-US" sz="1600" b="1">
                <a:solidFill>
                  <a:schemeClr val="tx1"/>
                </a:solidFill>
                <a:latin typeface="Open Sans"/>
                <a:ea typeface="Open Sans"/>
                <a:cs typeface="Open Sans"/>
              </a:rPr>
              <a:t> 5:</a:t>
            </a:r>
            <a:endParaRPr lang="nb-NO" sz="2000">
              <a:solidFill>
                <a:schemeClr val="tx1"/>
              </a:solidFill>
              <a:latin typeface="Open Sans"/>
              <a:ea typeface="Open Sans"/>
              <a:cs typeface="Open Sans"/>
            </a:endParaRPr>
          </a:p>
          <a:p>
            <a:pPr indent="-611505"/>
            <a:r>
              <a:rPr lang="nb-NO" sz="1600" b="0" i="0">
                <a:solidFill>
                  <a:schemeClr val="tx1"/>
                </a:solidFill>
                <a:effectLst/>
                <a:latin typeface="Open Sans "/>
              </a:rPr>
              <a:t>Fase 5 består av flere elementer – konseptualisering, prototyping og testing. Først skal deltakerne konseptualisere ideen som de valgte å gå videre med. Å konseptualisere betyr å forme eller utvikle en idé eller tanke til et konkret konsept eller plan. Det innebærer å beskrive ideen i mer detalj</a:t>
            </a:r>
            <a:r>
              <a:rPr lang="nb-NO" sz="1600">
                <a:solidFill>
                  <a:schemeClr val="tx1"/>
                </a:solidFill>
                <a:latin typeface="Open Sans "/>
              </a:rPr>
              <a:t>;</a:t>
            </a:r>
            <a:r>
              <a:rPr lang="nb-NO" sz="1600" b="0" i="0">
                <a:solidFill>
                  <a:schemeClr val="tx1"/>
                </a:solidFill>
                <a:effectLst/>
                <a:latin typeface="Open Sans "/>
              </a:rPr>
              <a:t> hvilke elementer består den av, hvilke aktiviteter og/eller aktører inkluderer den osv. Deretter skal deltakerne benytte konseptet som grunnlaget for den kreative fasen kjent som prototyping. En prototype er en visualisering av konseptet. Til sist vil prototypen bli testet, evaluert og forbedret. Dersom en har tid, kan testingen av prototypen gjentas flere ganger til prototypen er klar for implementering.</a:t>
            </a:r>
          </a:p>
          <a:p>
            <a:pPr indent="-611505"/>
            <a:endParaRPr lang="en-US" sz="1600" b="1">
              <a:solidFill>
                <a:schemeClr val="tx1"/>
              </a:solidFill>
              <a:latin typeface="Open Sans "/>
            </a:endParaRPr>
          </a:p>
          <a:p>
            <a:pPr indent="0"/>
            <a:r>
              <a:rPr lang="nb-NO" sz="1600" b="1" i="0">
                <a:solidFill>
                  <a:schemeClr val="tx1"/>
                </a:solidFill>
                <a:effectLst/>
                <a:latin typeface="Open Sans "/>
              </a:rPr>
              <a:t>Hva </a:t>
            </a:r>
            <a:r>
              <a:rPr lang="nb-NO" sz="1600" b="1">
                <a:solidFill>
                  <a:schemeClr val="tx1"/>
                </a:solidFill>
                <a:latin typeface="Open Sans "/>
              </a:rPr>
              <a:t>skal</a:t>
            </a:r>
            <a:r>
              <a:rPr lang="nb-NO" sz="1600" b="1" i="0">
                <a:solidFill>
                  <a:schemeClr val="tx1"/>
                </a:solidFill>
                <a:effectLst/>
                <a:latin typeface="Open Sans "/>
              </a:rPr>
              <a:t> gjøres i konseptualiseringsdelen av fase 5?</a:t>
            </a:r>
          </a:p>
          <a:p>
            <a:pPr marL="285750" indent="-285750">
              <a:buFont typeface="Arial" panose="020B0604020202020204" pitchFamily="34" charset="0"/>
              <a:buChar char="•"/>
            </a:pPr>
            <a:r>
              <a:rPr lang="nb-NO" sz="1600" b="0" i="0">
                <a:solidFill>
                  <a:schemeClr val="tx1"/>
                </a:solidFill>
                <a:effectLst/>
                <a:latin typeface="Open Sans "/>
              </a:rPr>
              <a:t>Ideen som ble valgt i fase 4 skal beskrives som et konsept. Dette innebærer å tydeliggjøre </a:t>
            </a:r>
            <a:r>
              <a:rPr lang="nb-NO" sz="1600">
                <a:solidFill>
                  <a:schemeClr val="tx1"/>
                </a:solidFill>
                <a:latin typeface="Open Sans "/>
              </a:rPr>
              <a:t>ideens</a:t>
            </a:r>
            <a:r>
              <a:rPr lang="nb-NO" sz="1600" b="0" i="0">
                <a:solidFill>
                  <a:schemeClr val="tx1"/>
                </a:solidFill>
                <a:effectLst/>
                <a:latin typeface="Open Sans "/>
              </a:rPr>
              <a:t> hensikt</a:t>
            </a:r>
            <a:r>
              <a:rPr lang="nb-NO" sz="1600">
                <a:solidFill>
                  <a:schemeClr val="tx1"/>
                </a:solidFill>
                <a:latin typeface="Open Sans "/>
              </a:rPr>
              <a:t> og innhold </a:t>
            </a:r>
            <a:r>
              <a:rPr lang="nb-NO" sz="1600" b="0" i="0">
                <a:solidFill>
                  <a:schemeClr val="tx1"/>
                </a:solidFill>
                <a:effectLst/>
                <a:latin typeface="Open Sans "/>
              </a:rPr>
              <a:t>for å legge fundamentet for videre utvikling</a:t>
            </a:r>
            <a:r>
              <a:rPr lang="nb-NO" sz="1400" b="0" i="0">
                <a:solidFill>
                  <a:schemeClr val="tx1"/>
                </a:solidFill>
                <a:effectLst/>
                <a:latin typeface="Open Sans "/>
              </a:rPr>
              <a:t>.</a:t>
            </a:r>
            <a:endParaRPr lang="en-US" sz="1400">
              <a:solidFill>
                <a:schemeClr val="tx1"/>
              </a:solidFill>
              <a:latin typeface="Open Sans "/>
            </a:endParaRPr>
          </a:p>
          <a:p>
            <a:pPr indent="-611505">
              <a:buAutoNum type="arabicPeriod"/>
            </a:pPr>
            <a:endParaRPr lang="en-US" sz="1400">
              <a:solidFill>
                <a:schemeClr val="tx1"/>
              </a:solidFill>
            </a:endParaRPr>
          </a:p>
          <a:p>
            <a:pPr indent="0"/>
            <a:endParaRPr lang="en-US" sz="1400">
              <a:solidFill>
                <a:schemeClr val="tx1"/>
              </a:solidFill>
            </a:endParaRPr>
          </a:p>
          <a:p>
            <a:pPr indent="-611505"/>
            <a:endParaRPr lang="nb-NO" sz="1400">
              <a:solidFill>
                <a:schemeClr val="tx1"/>
              </a:solidFill>
            </a:endParaRPr>
          </a:p>
        </p:txBody>
      </p:sp>
      <p:pic>
        <p:nvPicPr>
          <p:cNvPr id="7" name="Grafikk 6" descr="Tannhjul med heldekkende fyll">
            <a:hlinkClick r:id="rId4" action="ppaction://hlinksldjump"/>
            <a:extLst>
              <a:ext uri="{FF2B5EF4-FFF2-40B4-BE49-F238E27FC236}">
                <a16:creationId xmlns:a16="http://schemas.microsoft.com/office/drawing/2014/main" id="{9D479BB7-549A-4D8F-299E-D04AE9C4B9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5" name="TekstSylinder 4">
            <a:extLst>
              <a:ext uri="{FF2B5EF4-FFF2-40B4-BE49-F238E27FC236}">
                <a16:creationId xmlns:a16="http://schemas.microsoft.com/office/drawing/2014/main" id="{A0B554DB-545B-7FCF-06CA-22BE968B19E1}"/>
              </a:ext>
            </a:extLst>
          </p:cNvPr>
          <p:cNvSpPr txBox="1"/>
          <p:nvPr/>
        </p:nvSpPr>
        <p:spPr>
          <a:xfrm>
            <a:off x="7931426" y="5637244"/>
            <a:ext cx="3937485" cy="276999"/>
          </a:xfrm>
          <a:prstGeom prst="rect">
            <a:avLst/>
          </a:prstGeom>
          <a:noFill/>
        </p:spPr>
        <p:txBody>
          <a:bodyPr wrap="square" rtlCol="0">
            <a:spAutoFit/>
          </a:bodyPr>
          <a:lstStyle/>
          <a:p>
            <a:r>
              <a:rPr lang="nb-NO" sz="1200">
                <a:latin typeface="Open Sans "/>
              </a:rPr>
              <a:t>Klikk for å se verktøy for å konseptualisere</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842599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Konseptualisere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Beskriv ideen </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477328"/>
          </a:xfrm>
          <a:prstGeom prst="rect">
            <a:avLst/>
          </a:prstGeom>
          <a:noFill/>
        </p:spPr>
        <p:txBody>
          <a:bodyPr wrap="square">
            <a:spAutoFit/>
          </a:bodyPr>
          <a:lstStyle/>
          <a:p>
            <a:endParaRPr lang="nb-NO" sz="1800" b="1">
              <a:latin typeface="Open Sans "/>
              <a:cs typeface="Arial"/>
            </a:endParaRPr>
          </a:p>
          <a:p>
            <a:r>
              <a:rPr lang="nb-NO" sz="1800" b="1">
                <a:latin typeface="Open Sans "/>
                <a:cs typeface="Arial"/>
              </a:rPr>
              <a:t>Instruksjon: </a:t>
            </a:r>
          </a:p>
          <a:p>
            <a:endParaRPr lang="nb-NO" sz="1800" b="1">
              <a:latin typeface="Open Sans "/>
              <a:cs typeface="Arial"/>
            </a:endParaRPr>
          </a:p>
          <a:p>
            <a:r>
              <a:rPr kumimoji="0" lang="nb-NO"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Gå tilbake til ideen som ble valgt i fase 4 og beskriv den så tydelig og detaljert som mulig</a:t>
            </a:r>
            <a:r>
              <a:rPr lang="nb-NO" sz="1600">
                <a:solidFill>
                  <a:prstClr val="black"/>
                </a:solidFill>
                <a:latin typeface="Open Sans" panose="020B0606030504020204" pitchFamily="34" charset="0"/>
                <a:ea typeface="Open Sans" panose="020B0606030504020204" pitchFamily="34" charset="0"/>
                <a:cs typeface="Open Sans" panose="020B0606030504020204" pitchFamily="34" charset="0"/>
              </a:rPr>
              <a:t>:</a:t>
            </a:r>
            <a:r>
              <a:rPr kumimoji="0" lang="nb-NO" sz="1600"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6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3458876"/>
            <a:ext cx="5165854"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
                <a:latin typeface="Open Sans "/>
                <a:ea typeface="Open Sans"/>
                <a:cs typeface="Open Sans"/>
              </a:rPr>
              <a:t>Hvem er deltakerne.</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innholdet.</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solidFill>
                  <a:schemeClr val="tx1"/>
                </a:solidFill>
                <a:latin typeface="Open Sans "/>
                <a:ea typeface="Open Sans"/>
                <a:cs typeface="Open Sans"/>
              </a:rPr>
              <a:t>Hvordan møter ideen brukernes behov</a:t>
            </a:r>
          </a:p>
          <a:p>
            <a:pPr marL="285750" indent="-285750">
              <a:buFont typeface="Arial" panose="020B0604020202020204" pitchFamily="34" charset="0"/>
              <a:buChar char="•"/>
            </a:pPr>
            <a:r>
              <a:rPr lang="en">
                <a:latin typeface="Open Sans "/>
                <a:ea typeface="Open Sans"/>
                <a:cs typeface="Open Sans"/>
              </a:rPr>
              <a:t>Hvilke deler består den av, hvilke aktiviteter.</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tidslinjen for ideen. </a:t>
            </a:r>
            <a:r>
              <a:rPr lang="en">
                <a:solidFill>
                  <a:schemeClr val="tx1"/>
                </a:solidFill>
                <a:latin typeface="Open Sans "/>
                <a:ea typeface="Open Sans"/>
                <a:cs typeface="Open Sans"/>
              </a:rPr>
              <a:t>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954107"/>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Gruppe, 15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
              </a:rPr>
              <a:t>Klikk for å se neste steg i fase 5</a:t>
            </a:r>
          </a:p>
        </p:txBody>
      </p:sp>
      <p:pic>
        <p:nvPicPr>
          <p:cNvPr id="10" name="Grafikk 9" descr="Tannhjul med heldekkende fyll">
            <a:hlinkClick r:id="rId6" action="ppaction://hlinksldjump"/>
            <a:extLst>
              <a:ext uri="{FF2B5EF4-FFF2-40B4-BE49-F238E27FC236}">
                <a16:creationId xmlns:a16="http://schemas.microsoft.com/office/drawing/2014/main" id="{351C4262-B6D6-091A-D104-50DAE854EA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7793301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5 </a:t>
            </a:r>
            <a:r>
              <a:rPr lang="nb-NO" b="0">
                <a:latin typeface="Open Sans"/>
                <a:ea typeface="Open Sans"/>
                <a:cs typeface="Open Sans"/>
              </a:rPr>
              <a:t>Konseptualisere, </a:t>
            </a:r>
            <a:r>
              <a:rPr lang="nb-NO">
                <a:latin typeface="Open Sans"/>
                <a:ea typeface="Open Sans"/>
                <a:cs typeface="Open Sans"/>
              </a:rPr>
              <a:t>prototype </a:t>
            </a:r>
            <a:r>
              <a:rPr lang="nb-NO" b="0">
                <a:latin typeface="Open Sans"/>
                <a:ea typeface="Open Sans"/>
                <a:cs typeface="Open Sans"/>
              </a:rPr>
              <a:t>og teste </a:t>
            </a:r>
            <a:r>
              <a:rPr lang="nb-NO" sz="100" b="0">
                <a:latin typeface="Open Sans"/>
                <a:ea typeface="Open Sans"/>
                <a:cs typeface="Open Sans"/>
              </a:rPr>
              <a:t>2</a:t>
            </a:r>
            <a:endParaRPr lang="nb-NO" sz="100">
              <a:latin typeface="Open Sans"/>
              <a:ea typeface="Open Sans"/>
              <a:cs typeface="Open Sans"/>
            </a:endParaRP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674000"/>
            <a:ext cx="9720000" cy="4386439"/>
          </a:xfrm>
        </p:spPr>
        <p:txBody>
          <a:bodyPr vert="horz" lIns="0" tIns="0" rIns="0" bIns="0" rtlCol="0" anchor="t">
            <a:noAutofit/>
          </a:bodyPr>
          <a:lstStyle/>
          <a:p>
            <a:pPr indent="-611505"/>
            <a:r>
              <a:rPr lang="nb-NO" sz="1600" b="1">
                <a:solidFill>
                  <a:schemeClr val="tx1"/>
                </a:solidFill>
                <a:latin typeface="Open Sans "/>
                <a:ea typeface="Open Sans"/>
                <a:cs typeface="Open Sans"/>
              </a:rPr>
              <a:t>Hva er en prototype?</a:t>
            </a:r>
            <a:endParaRPr lang="nb-NO" sz="1600">
              <a:solidFill>
                <a:schemeClr val="tx1"/>
              </a:solidFill>
              <a:latin typeface="Open Sans "/>
              <a:ea typeface="Open Sans"/>
              <a:cs typeface="Open Sans"/>
            </a:endParaRPr>
          </a:p>
          <a:p>
            <a:pPr algn="l"/>
            <a:r>
              <a:rPr lang="nb-NO" sz="1600" b="0" i="0">
                <a:solidFill>
                  <a:schemeClr val="tx1"/>
                </a:solidFill>
                <a:effectLst/>
              </a:rPr>
              <a:t>En prototype er en foreløpig versjon av et produkt, en tjeneste eller en prosess. Den fungerer som en skisse eller modell av ideen vår, og gir oss muligheten til å diskutere, teste og evaluere den. </a:t>
            </a:r>
          </a:p>
          <a:p>
            <a:pPr algn="l"/>
            <a:r>
              <a:rPr lang="nb-NO" sz="1600" b="0" i="0">
                <a:solidFill>
                  <a:schemeClr val="tx1"/>
                </a:solidFill>
                <a:effectLst/>
              </a:rPr>
              <a:t>Målet er å teste en idé raskt og rimelig, samle innspill og tilbakemeldinger for å forbedre ideen. Selv om det ikke er mulig å prototype alle aspekter av et produkt, en tjeneste eller en prosess, kan vi velge spesifikke elementer å prototype. Viktig å tenke gjennom hva en vil oppnå med å presentere en prototype og hvem en skal få innspill fra. Kanskje skal en presentere en ide/et konsept for å få gjennomslag eller for å få innvilget midler til gjennomføring?</a:t>
            </a:r>
          </a:p>
          <a:p>
            <a:pPr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prototypingsdelen av fase 5?</a:t>
            </a:r>
          </a:p>
          <a:p>
            <a:pPr marL="285750" indent="-285750" algn="l">
              <a:buFont typeface="Arial" panose="020B0604020202020204" pitchFamily="34" charset="0"/>
              <a:buChar char="•"/>
            </a:pPr>
            <a:r>
              <a:rPr lang="nb-NO" sz="1600">
                <a:solidFill>
                  <a:schemeClr val="tx1"/>
                </a:solidFill>
              </a:rPr>
              <a:t>I denne delen av fase 5 skal det lages en fysisk eller digital prototype av konseptet. </a:t>
            </a:r>
          </a:p>
          <a:p>
            <a:pPr marL="285750" indent="-285750" algn="l">
              <a:buFont typeface="Arial" panose="020B0604020202020204" pitchFamily="34" charset="0"/>
              <a:buChar char="•"/>
            </a:pPr>
            <a:r>
              <a:rPr lang="nb-NO" sz="1600">
                <a:solidFill>
                  <a:schemeClr val="tx1"/>
                </a:solidFill>
              </a:rPr>
              <a:t>Før deltakerne settes i gang med prototypingen, må fasilitator gå igjennom forskjellige måter å prototype på (ulike varianter av prototyping blir presentert på neste side).</a:t>
            </a:r>
          </a:p>
          <a:p>
            <a:pPr marL="285750" indent="-285750" algn="l">
              <a:buFont typeface="Arial" panose="020B0604020202020204" pitchFamily="34" charset="0"/>
              <a:buChar char="•"/>
            </a:pPr>
            <a:r>
              <a:rPr lang="nb-NO" sz="1600" b="0" i="0">
                <a:solidFill>
                  <a:schemeClr val="tx1"/>
                </a:solidFill>
                <a:effectLst/>
              </a:rPr>
              <a:t>Fasilitatoren </a:t>
            </a:r>
            <a:r>
              <a:rPr lang="nb-NO" sz="1600">
                <a:solidFill>
                  <a:schemeClr val="tx1"/>
                </a:solidFill>
              </a:rPr>
              <a:t>må huske å </a:t>
            </a:r>
            <a:r>
              <a:rPr lang="nb-NO" sz="1600" b="0" i="0">
                <a:solidFill>
                  <a:schemeClr val="tx1"/>
                </a:solidFill>
                <a:effectLst/>
              </a:rPr>
              <a:t>ta med </a:t>
            </a:r>
            <a:r>
              <a:rPr lang="nb-NO" sz="1600">
                <a:solidFill>
                  <a:schemeClr val="tx1"/>
                </a:solidFill>
              </a:rPr>
              <a:t>et utvalg med</a:t>
            </a:r>
            <a:r>
              <a:rPr lang="nb-NO" sz="1600" b="0" i="0">
                <a:solidFill>
                  <a:schemeClr val="tx1"/>
                </a:solidFill>
                <a:effectLst/>
              </a:rPr>
              <a:t> materialer som kan brukes i prototypingen</a:t>
            </a:r>
            <a:r>
              <a:rPr lang="nb-NO" sz="1600">
                <a:solidFill>
                  <a:schemeClr val="tx1"/>
                </a:solidFill>
              </a:rPr>
              <a:t> (eks. Lego, Playmobil, piperensere, farger, papp og papir, saks og lim).</a:t>
            </a:r>
            <a:endParaRPr lang="nb-NO" sz="1600" b="0" i="0">
              <a:solidFill>
                <a:schemeClr val="tx1"/>
              </a:solidFill>
              <a:effectLst/>
            </a:endParaRPr>
          </a:p>
          <a:p>
            <a:pPr indent="-611505"/>
            <a:endParaRPr lang="nb-NO" sz="1400" b="1">
              <a:solidFill>
                <a:prstClr val="black"/>
              </a:solidFill>
              <a:latin typeface="Open Sans "/>
              <a:ea typeface="+mj-ea"/>
              <a:cs typeface="Arial"/>
            </a:endParaRPr>
          </a:p>
        </p:txBody>
      </p:sp>
      <p:sp>
        <p:nvSpPr>
          <p:cNvPr id="6" name="Pil: høyre 5">
            <a:hlinkClick r:id="rId3" action="ppaction://hlinksldjump"/>
            <a:extLst>
              <a:ext uri="{FF2B5EF4-FFF2-40B4-BE49-F238E27FC236}">
                <a16:creationId xmlns:a16="http://schemas.microsoft.com/office/drawing/2014/main" id="{71C34950-000B-6002-C2C6-6DD35F91F402}"/>
              </a:ext>
              <a:ext uri="{C183D7F6-B498-43B3-948B-1728B52AA6E4}">
                <adec:decorative xmlns:adec="http://schemas.microsoft.com/office/drawing/2017/decorative" val="1"/>
              </a:ext>
            </a:extLst>
          </p:cNvPr>
          <p:cNvSpPr/>
          <p:nvPr/>
        </p:nvSpPr>
        <p:spPr>
          <a:xfrm>
            <a:off x="7834892" y="5793843"/>
            <a:ext cx="327710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6873820D-74B9-6CE4-96C4-DBBF10E4F221}"/>
              </a:ext>
            </a:extLst>
          </p:cNvPr>
          <p:cNvSpPr txBox="1"/>
          <p:nvPr/>
        </p:nvSpPr>
        <p:spPr>
          <a:xfrm>
            <a:off x="8131143" y="5966494"/>
            <a:ext cx="3151412" cy="276999"/>
          </a:xfrm>
          <a:prstGeom prst="rect">
            <a:avLst/>
          </a:prstGeom>
          <a:noFill/>
        </p:spPr>
        <p:txBody>
          <a:bodyPr wrap="square" rtlCol="0">
            <a:spAutoFit/>
          </a:bodyPr>
          <a:lstStyle/>
          <a:p>
            <a:r>
              <a:rPr lang="nb-NO" sz="1200">
                <a:latin typeface="Open Sans "/>
              </a:rPr>
              <a:t>Klikk for å se måter å prototype på</a:t>
            </a:r>
          </a:p>
        </p:txBody>
      </p:sp>
      <p:pic>
        <p:nvPicPr>
          <p:cNvPr id="5" name="Grafikk 4" descr="Tannhjul med heldekkende fyll">
            <a:hlinkClick r:id="rId4" action="ppaction://hlinksldjump"/>
            <a:extLst>
              <a:ext uri="{FF2B5EF4-FFF2-40B4-BE49-F238E27FC236}">
                <a16:creationId xmlns:a16="http://schemas.microsoft.com/office/drawing/2014/main" id="{3CD9C282-BE42-1E76-7B7F-F28EBED73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28289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05359" y="1563841"/>
            <a:ext cx="8217878" cy="4113921"/>
          </a:xfrm>
        </p:spPr>
        <p:txBody>
          <a:bodyPr/>
          <a:lstStyle/>
          <a:p>
            <a:r>
              <a:rPr lang="nb-NO" b="1">
                <a:solidFill>
                  <a:schemeClr val="accent2"/>
                </a:solidFill>
              </a:rPr>
              <a:t>Forskjellige måter å prototype på</a:t>
            </a:r>
          </a:p>
          <a:p>
            <a:r>
              <a:rPr lang="nb-NO" sz="1600" b="0" i="0">
                <a:solidFill>
                  <a:schemeClr val="tx1"/>
                </a:solidFill>
                <a:effectLst/>
              </a:rPr>
              <a:t>Du kan lage en fysisk prototype ved å bruke materialer som papir, markører, piperensere, leire, Lego eller Duplo. Hvis du prototyper en tjeneste, kan du bruke rollespill for å simulere innovasjonen</a:t>
            </a:r>
            <a:r>
              <a:rPr lang="nb-NO" sz="1600">
                <a:solidFill>
                  <a:schemeClr val="tx1"/>
                </a:solidFill>
                <a:latin typeface="fkGroteskNeue"/>
              </a:rPr>
              <a:t>. </a:t>
            </a:r>
            <a:r>
              <a:rPr lang="en" sz="1600">
                <a:solidFill>
                  <a:schemeClr val="tx1"/>
                </a:solidFill>
                <a:latin typeface="Open Sans "/>
                <a:ea typeface="Open Sans"/>
                <a:cs typeface="Open Sans"/>
              </a:rPr>
              <a:t>Alternativ kan du lage klassiske storyboards som </a:t>
            </a:r>
            <a:r>
              <a:rPr lang="nb-NO" sz="1600">
                <a:solidFill>
                  <a:schemeClr val="tx1"/>
                </a:solidFill>
                <a:latin typeface="Open Sans "/>
                <a:ea typeface="Open Sans"/>
                <a:cs typeface="Open Sans"/>
              </a:rPr>
              <a:t>i filmproduksjon eller en digital presentasjon som for eksempel en animasjon. Velg den prototypen som passer best til konseptet ditt. Tenk også gjennom hvem du skal fremvise prototypen til og hva du skal oppnå med å vise frem prototypen?</a:t>
            </a:r>
            <a:endParaRPr lang="nb-NO" sz="1600" b="1">
              <a:solidFill>
                <a:schemeClr val="tx1"/>
              </a:solidFill>
              <a:latin typeface="Open Sans "/>
            </a:endParaRPr>
          </a:p>
          <a:p>
            <a:endParaRPr lang="nb-NO" b="1">
              <a:solidFill>
                <a:schemeClr val="tx1"/>
              </a:solidFill>
            </a:endParaRPr>
          </a:p>
        </p:txBody>
      </p:sp>
      <p:graphicFrame>
        <p:nvGraphicFramePr>
          <p:cNvPr id="5" name="Plassholder for innhold 2" descr="Figur som viser fiore forskjellige måter å prototype på">
            <a:extLst>
              <a:ext uri="{FF2B5EF4-FFF2-40B4-BE49-F238E27FC236}">
                <a16:creationId xmlns:a16="http://schemas.microsoft.com/office/drawing/2014/main" id="{EBAAF745-B8D9-8053-AC46-1E1F5B96BE7F}"/>
              </a:ext>
            </a:extLst>
          </p:cNvPr>
          <p:cNvGraphicFramePr>
            <a:graphicFrameLocks noGrp="1"/>
          </p:cNvGraphicFramePr>
          <p:nvPr>
            <p:ph type="dgm" sz="quarter" idx="19"/>
            <p:extLst>
              <p:ext uri="{D42A27DB-BD31-4B8C-83A1-F6EECF244321}">
                <p14:modId xmlns:p14="http://schemas.microsoft.com/office/powerpoint/2010/main" val="1027963796"/>
              </p:ext>
            </p:extLst>
          </p:nvPr>
        </p:nvGraphicFramePr>
        <p:xfrm>
          <a:off x="981126" y="2430000"/>
          <a:ext cx="8479835" cy="432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k 7" descr="Stoppeklokke med heldekkende fyll">
            <a:extLst>
              <a:ext uri="{FF2B5EF4-FFF2-40B4-BE49-F238E27FC236}">
                <a16:creationId xmlns:a16="http://schemas.microsoft.com/office/drawing/2014/main" id="{6C208EA8-922D-953B-BD66-C0D8E788BC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241" y="1972800"/>
            <a:ext cx="914400" cy="914400"/>
          </a:xfrm>
          <a:prstGeom prst="rect">
            <a:avLst/>
          </a:prstGeom>
        </p:spPr>
      </p:pic>
      <p:sp>
        <p:nvSpPr>
          <p:cNvPr id="10" name="Pil: høyre 9">
            <a:hlinkClick r:id="rId10"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032" y="5768048"/>
            <a:ext cx="47178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12DA9D06-3C83-44A3-914A-684A715C818E}"/>
              </a:ext>
            </a:extLst>
          </p:cNvPr>
          <p:cNvSpPr txBox="1"/>
          <p:nvPr/>
        </p:nvSpPr>
        <p:spPr>
          <a:xfrm>
            <a:off x="9493902" y="2929473"/>
            <a:ext cx="2337983" cy="1384995"/>
          </a:xfrm>
          <a:prstGeom prst="rect">
            <a:avLst/>
          </a:prstGeom>
          <a:noFill/>
        </p:spPr>
        <p:txBody>
          <a:bodyPr wrap="square" rtlCol="0">
            <a:spAutoFit/>
          </a:bodyPr>
          <a:lstStyle/>
          <a:p>
            <a:r>
              <a:rPr lang="nb-NO" sz="1400">
                <a:latin typeface="Open Sans "/>
              </a:rPr>
              <a:t>TID: </a:t>
            </a:r>
          </a:p>
          <a:p>
            <a:r>
              <a:rPr lang="nb-NO" sz="1400">
                <a:latin typeface="Open Sans "/>
              </a:rPr>
              <a:t>Fasilitators gjennomgang: 10 min.</a:t>
            </a:r>
          </a:p>
          <a:p>
            <a:endParaRPr lang="nb-NO" sz="1400">
              <a:latin typeface="Open Sans "/>
            </a:endParaRPr>
          </a:p>
          <a:p>
            <a:r>
              <a:rPr lang="nb-NO" sz="1400">
                <a:latin typeface="Open Sans "/>
              </a:rPr>
              <a:t>Gruppe: 60 minutter for å lage en prototype. </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032" y="5936430"/>
            <a:ext cx="5028749" cy="276999"/>
          </a:xfrm>
          <a:prstGeom prst="rect">
            <a:avLst/>
          </a:prstGeom>
          <a:noFill/>
        </p:spPr>
        <p:txBody>
          <a:bodyPr wrap="square" rtlCol="0">
            <a:spAutoFit/>
          </a:bodyPr>
          <a:lstStyle/>
          <a:p>
            <a:r>
              <a:rPr lang="nb-NO" sz="1200">
                <a:latin typeface="Open Sans "/>
              </a:rPr>
              <a:t>Klikk for eksempel av prototype i en planleggingssammenheng</a:t>
            </a:r>
          </a:p>
        </p:txBody>
      </p:sp>
      <p:pic>
        <p:nvPicPr>
          <p:cNvPr id="4" name="Grafikk 3" descr="Tannhjul med heldekkende fyll">
            <a:hlinkClick r:id="rId11" action="ppaction://hlinksldjump"/>
            <a:extLst>
              <a:ext uri="{FF2B5EF4-FFF2-40B4-BE49-F238E27FC236}">
                <a16:creationId xmlns:a16="http://schemas.microsoft.com/office/drawing/2014/main" id="{1C5C3959-7C6B-1F44-A2A6-4B2BFB57A6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bg2">
                    <a:lumMod val="90000"/>
                  </a:schemeClr>
                </a:solidFill>
              </a:rPr>
              <a:t>© Kompetansesenter for offentlig innovasjon (KOI)</a:t>
            </a:r>
            <a:endParaRPr lang="da-DK">
              <a:solidFill>
                <a:schemeClr val="bg2">
                  <a:lumMod val="90000"/>
                </a:schemeClr>
              </a:solidFill>
            </a:endParaRPr>
          </a:p>
        </p:txBody>
      </p:sp>
    </p:spTree>
    <p:extLst>
      <p:ext uri="{BB962C8B-B14F-4D97-AF65-F5344CB8AC3E}">
        <p14:creationId xmlns:p14="http://schemas.microsoft.com/office/powerpoint/2010/main" val="37166139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 </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161425" y="1480420"/>
            <a:ext cx="7870622" cy="4303719"/>
          </a:xfrm>
        </p:spPr>
        <p:txBody>
          <a:bodyPr/>
          <a:lstStyle/>
          <a:p>
            <a:r>
              <a:rPr lang="nb-NO" b="1">
                <a:solidFill>
                  <a:schemeClr val="accent2"/>
                </a:solidFill>
              </a:rPr>
              <a:t>Eksempler av prototyper i en planleggingssammenheng</a:t>
            </a:r>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476233" y="5756589"/>
            <a:ext cx="301193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61F179F0-68D8-2B11-9B09-BE3EE23D7989}"/>
              </a:ext>
            </a:extLst>
          </p:cNvPr>
          <p:cNvSpPr txBox="1"/>
          <p:nvPr/>
        </p:nvSpPr>
        <p:spPr>
          <a:xfrm>
            <a:off x="5917801" y="2092980"/>
            <a:ext cx="1771084" cy="3231654"/>
          </a:xfrm>
          <a:prstGeom prst="rect">
            <a:avLst/>
          </a:prstGeom>
          <a:noFill/>
        </p:spPr>
        <p:txBody>
          <a:bodyPr wrap="square" rtlCol="0">
            <a:spAutoFit/>
          </a:bodyPr>
          <a:lstStyle/>
          <a:p>
            <a:pPr algn="l"/>
            <a:r>
              <a:rPr lang="nb-NO" sz="1200" b="1" i="0">
                <a:effectLst/>
                <a:latin typeface="Open Sans" panose="020B0606030504020204" pitchFamily="34" charset="0"/>
                <a:ea typeface="Open Sans" panose="020B0606030504020204" pitchFamily="34" charset="0"/>
                <a:cs typeface="Open Sans" panose="020B0606030504020204" pitchFamily="34" charset="0"/>
              </a:rPr>
              <a:t>Fysiske prototyper:</a:t>
            </a:r>
          </a:p>
          <a:p>
            <a:pPr algn="l"/>
            <a:endParaRPr lang="nb-NO" sz="1200" b="0" i="0">
              <a:effectLst/>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Kan være enkle representasjoner eller mer detaljerte modeller.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Trenger ikke være funksjonelle, men brukes til å simulere situasjoner.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Sikrer at fokus ligger på det viktige – ikke visuelt design, men på sammenhenger og </a:t>
            </a:r>
            <a:r>
              <a:rPr lang="nb-NO" sz="1200">
                <a:latin typeface="Open Sans" panose="020B0606030504020204" pitchFamily="34" charset="0"/>
                <a:ea typeface="Open Sans" panose="020B0606030504020204" pitchFamily="34" charset="0"/>
                <a:cs typeface="Open Sans" panose="020B0606030504020204" pitchFamily="34" charset="0"/>
              </a:rPr>
              <a:t>sekvenser</a:t>
            </a:r>
            <a:r>
              <a:rPr lang="nb-NO" sz="1200" b="0" i="0">
                <a:effectLst/>
                <a:latin typeface="Open Sans" panose="020B0606030504020204" pitchFamily="34" charset="0"/>
                <a:ea typeface="Open Sans" panose="020B0606030504020204" pitchFamily="34" charset="0"/>
                <a:cs typeface="Open Sans" panose="020B0606030504020204" pitchFamily="34" charset="0"/>
              </a:rPr>
              <a:t>.</a:t>
            </a:r>
          </a:p>
        </p:txBody>
      </p:sp>
      <p:pic>
        <p:nvPicPr>
          <p:cNvPr id="5" name="Bilde 4" descr="Et bilde som inneholder lego og playmobil som er bygd som et prototype for møteplasser&#10;">
            <a:extLst>
              <a:ext uri="{FF2B5EF4-FFF2-40B4-BE49-F238E27FC236}">
                <a16:creationId xmlns:a16="http://schemas.microsoft.com/office/drawing/2014/main" id="{62193B8D-5EF0-CD92-0E42-5C271A51D3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425" y="2092980"/>
            <a:ext cx="4538386" cy="3465759"/>
          </a:xfrm>
          <a:prstGeom prst="rect">
            <a:avLst/>
          </a:prstGeom>
          <a:effectLst/>
        </p:spPr>
      </p:pic>
      <p:sp>
        <p:nvSpPr>
          <p:cNvPr id="9" name="TekstSylinder 8">
            <a:extLst>
              <a:ext uri="{FF2B5EF4-FFF2-40B4-BE49-F238E27FC236}">
                <a16:creationId xmlns:a16="http://schemas.microsoft.com/office/drawing/2014/main" id="{83983E5B-63C6-5091-8A83-02E94F49139B}"/>
              </a:ext>
            </a:extLst>
          </p:cNvPr>
          <p:cNvSpPr txBox="1"/>
          <p:nvPr/>
        </p:nvSpPr>
        <p:spPr>
          <a:xfrm>
            <a:off x="1432854" y="5536422"/>
            <a:ext cx="4530001" cy="307777"/>
          </a:xfrm>
          <a:prstGeom prst="rect">
            <a:avLst/>
          </a:prstGeom>
          <a:noFill/>
        </p:spPr>
        <p:txBody>
          <a:bodyPr wrap="square" rtlCol="0">
            <a:spAutoFit/>
          </a:bodyPr>
          <a:lstStyle/>
          <a:p>
            <a:r>
              <a:rPr lang="nb-NO" sz="1400" i="1">
                <a:latin typeface="Open Sans "/>
              </a:rPr>
              <a:t>Fysisk prototype om møteplasser</a:t>
            </a:r>
          </a:p>
        </p:txBody>
      </p:sp>
      <p:pic>
        <p:nvPicPr>
          <p:cNvPr id="12" name="Bilde 11" descr="Et bilde som inneholder en barneaktig konstellasjon som skal vise en prototype av regionalt ungdomsråd.">
            <a:extLst>
              <a:ext uri="{FF2B5EF4-FFF2-40B4-BE49-F238E27FC236}">
                <a16:creationId xmlns:a16="http://schemas.microsoft.com/office/drawing/2014/main" id="{639A898D-EF26-3E95-2300-8FD48CAAC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6876" y="1130405"/>
            <a:ext cx="3707476" cy="4293524"/>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906876" y="5355419"/>
            <a:ext cx="4014369" cy="307777"/>
          </a:xfrm>
          <a:prstGeom prst="rect">
            <a:avLst/>
          </a:prstGeom>
          <a:noFill/>
        </p:spPr>
        <p:txBody>
          <a:bodyPr wrap="square" rtlCol="0">
            <a:spAutoFit/>
          </a:bodyPr>
          <a:lstStyle/>
          <a:p>
            <a:r>
              <a:rPr lang="nb-NO" sz="1400" i="1">
                <a:latin typeface="Open Sans "/>
              </a:rPr>
              <a:t>Fysisk prototype om Regionalt ungdomsråd</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507763" y="5950469"/>
            <a:ext cx="4118322" cy="276999"/>
          </a:xfrm>
          <a:prstGeom prst="rect">
            <a:avLst/>
          </a:prstGeom>
          <a:noFill/>
        </p:spPr>
        <p:txBody>
          <a:bodyPr wrap="square" rtlCol="0">
            <a:spAutoFit/>
          </a:bodyPr>
          <a:lstStyle/>
          <a:p>
            <a:r>
              <a:rPr lang="nb-NO" sz="1200">
                <a:latin typeface="Open Sans "/>
              </a:rPr>
              <a:t>Klikk for flere eksempler på prototyper</a:t>
            </a:r>
          </a:p>
        </p:txBody>
      </p:sp>
      <p:pic>
        <p:nvPicPr>
          <p:cNvPr id="4" name="Grafikk 3" descr="Tannhjul med heldekkende fyll">
            <a:hlinkClick r:id="rId6" action="ppaction://hlinksldjump"/>
            <a:extLst>
              <a:ext uri="{FF2B5EF4-FFF2-40B4-BE49-F238E27FC236}">
                <a16:creationId xmlns:a16="http://schemas.microsoft.com/office/drawing/2014/main" id="{25C21D9E-A82E-5B76-6E43-AA621F8652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35442008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fortsett.2</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Eksempler på prototyper i en planleggingssammenheng</a:t>
            </a:r>
          </a:p>
          <a:p>
            <a:endParaRPr lang="nb-NO" b="1">
              <a:solidFill>
                <a:schemeClr val="tx1"/>
              </a:solidFill>
            </a:endParaRPr>
          </a:p>
        </p:txBody>
      </p:sp>
      <p:sp>
        <p:nvSpPr>
          <p:cNvPr id="8" name="TekstSylinder 7">
            <a:extLst>
              <a:ext uri="{FF2B5EF4-FFF2-40B4-BE49-F238E27FC236}">
                <a16:creationId xmlns:a16="http://schemas.microsoft.com/office/drawing/2014/main" id="{91F13E3B-1CAF-1AE9-5F9B-8FD6839D43A8}"/>
              </a:ext>
            </a:extLst>
          </p:cNvPr>
          <p:cNvSpPr txBox="1"/>
          <p:nvPr/>
        </p:nvSpPr>
        <p:spPr>
          <a:xfrm>
            <a:off x="9526136" y="2269363"/>
            <a:ext cx="2022736" cy="2677656"/>
          </a:xfrm>
          <a:prstGeom prst="rect">
            <a:avLst/>
          </a:prstGeom>
          <a:noFill/>
        </p:spPr>
        <p:txBody>
          <a:bodyPr wrap="square" rtlCol="0">
            <a:spAutoFit/>
          </a:bodyPr>
          <a:lstStyle/>
          <a:p>
            <a:r>
              <a:rPr lang="nb-NO" sz="1400" b="1" i="0">
                <a:effectLst/>
                <a:latin typeface="Open Sans "/>
              </a:rPr>
              <a:t>Rollespill:</a:t>
            </a:r>
          </a:p>
          <a:p>
            <a:pPr marL="285750" indent="-285750">
              <a:buClr>
                <a:schemeClr val="accent2">
                  <a:lumMod val="60000"/>
                  <a:lumOff val="40000"/>
                </a:schemeClr>
              </a:buClr>
              <a:buFont typeface="Arial" panose="020B0604020202020204" pitchFamily="34" charset="0"/>
              <a:buChar char="•"/>
            </a:pPr>
            <a:r>
              <a:rPr lang="nb-NO" sz="1400" b="0" i="0">
                <a:effectLst/>
                <a:latin typeface="Open Sans "/>
              </a:rPr>
              <a:t>Hjelper til med å vise hvordan en bruker kan samhandle med ideen, produktet eller tjenesten.</a:t>
            </a:r>
          </a:p>
          <a:p>
            <a:pPr marL="285750" indent="-285750">
              <a:buClr>
                <a:schemeClr val="accent2">
                  <a:lumMod val="60000"/>
                  <a:lumOff val="40000"/>
                </a:schemeClr>
              </a:buClr>
              <a:buFont typeface="Arial" panose="020B0604020202020204" pitchFamily="34" charset="0"/>
              <a:buChar char="•"/>
            </a:pPr>
            <a:endParaRPr lang="nb-NO" sz="1400">
              <a:latin typeface="Open Sans "/>
            </a:endParaRPr>
          </a:p>
          <a:p>
            <a:pPr marL="285750" indent="-285750">
              <a:buClr>
                <a:schemeClr val="accent2">
                  <a:lumMod val="60000"/>
                  <a:lumOff val="40000"/>
                </a:schemeClr>
              </a:buClr>
              <a:buFont typeface="Arial" panose="020B0604020202020204" pitchFamily="34" charset="0"/>
              <a:buChar char="•"/>
            </a:pPr>
            <a:r>
              <a:rPr lang="nb-NO" sz="1400">
                <a:latin typeface="Open Sans "/>
              </a:rPr>
              <a:t>K</a:t>
            </a:r>
            <a:r>
              <a:rPr lang="nb-NO" sz="1400" b="0" i="0">
                <a:effectLst/>
                <a:latin typeface="Open Sans "/>
              </a:rPr>
              <a:t>an tilpasses mange ulike scenarier og sammenhenger.</a:t>
            </a:r>
            <a:endParaRPr lang="nb-NO" sz="1400">
              <a:latin typeface="Open Sans "/>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8938980" y="5756589"/>
            <a:ext cx="21252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6" name="Bilde 5" descr="To bilder av mennesker som spiller rollespill om omsorg for eldre og helsetjenester">
            <a:extLst>
              <a:ext uri="{FF2B5EF4-FFF2-40B4-BE49-F238E27FC236}">
                <a16:creationId xmlns:a16="http://schemas.microsoft.com/office/drawing/2014/main" id="{B739891B-1F2C-B3C9-97BC-1C4460271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675" y="2269363"/>
            <a:ext cx="7638306" cy="3115624"/>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1300674" y="5443322"/>
            <a:ext cx="7870622" cy="338554"/>
          </a:xfrm>
          <a:prstGeom prst="rect">
            <a:avLst/>
          </a:prstGeom>
          <a:noFill/>
        </p:spPr>
        <p:txBody>
          <a:bodyPr wrap="square" rtlCol="0">
            <a:spAutoFit/>
          </a:bodyPr>
          <a:lstStyle/>
          <a:p>
            <a:r>
              <a:rPr lang="nb-NO" sz="1600">
                <a:latin typeface="Open Sans "/>
              </a:rPr>
              <a:t>Rollespill om eldre og helsetjenester. </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8990464" y="5916694"/>
            <a:ext cx="2229224" cy="276999"/>
          </a:xfrm>
          <a:prstGeom prst="rect">
            <a:avLst/>
          </a:prstGeom>
          <a:noFill/>
        </p:spPr>
        <p:txBody>
          <a:bodyPr wrap="square" rtlCol="0">
            <a:spAutoFit/>
          </a:bodyPr>
          <a:lstStyle/>
          <a:p>
            <a:r>
              <a:rPr lang="nb-NO" sz="1200">
                <a:latin typeface="Open Sans "/>
              </a:rPr>
              <a:t>Klikk for flere eksempler </a:t>
            </a:r>
          </a:p>
        </p:txBody>
      </p:sp>
      <p:pic>
        <p:nvPicPr>
          <p:cNvPr id="4" name="Grafikk 3" descr="Tannhjul med heldekkende fyll">
            <a:hlinkClick r:id="rId5" action="ppaction://hlinksldjump"/>
            <a:extLst>
              <a:ext uri="{FF2B5EF4-FFF2-40B4-BE49-F238E27FC236}">
                <a16:creationId xmlns:a16="http://schemas.microsoft.com/office/drawing/2014/main" id="{8B812403-8641-09CC-17AE-0D3CDE1871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3907790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fortsett.3</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78065" y="1560620"/>
            <a:ext cx="7870622" cy="4303719"/>
          </a:xfrm>
        </p:spPr>
        <p:txBody>
          <a:bodyPr/>
          <a:lstStyle/>
          <a:p>
            <a:r>
              <a:rPr lang="nb-NO" b="1">
                <a:solidFill>
                  <a:schemeClr val="accent2"/>
                </a:solidFill>
              </a:rPr>
              <a:t>Eksempler av prototyper i planleggingssammenheng</a:t>
            </a:r>
            <a:endParaRPr lang="nb-NO" b="1">
              <a:solidFill>
                <a:schemeClr val="tx1"/>
              </a:solidFill>
            </a:endParaRPr>
          </a:p>
        </p:txBody>
      </p:sp>
      <p:sp>
        <p:nvSpPr>
          <p:cNvPr id="16" name="TekstSylinder 15">
            <a:extLst>
              <a:ext uri="{FF2B5EF4-FFF2-40B4-BE49-F238E27FC236}">
                <a16:creationId xmlns:a16="http://schemas.microsoft.com/office/drawing/2014/main" id="{83A035EF-9632-2E16-F217-FA4F43E277D5}"/>
              </a:ext>
            </a:extLst>
          </p:cNvPr>
          <p:cNvSpPr txBox="1"/>
          <p:nvPr/>
        </p:nvSpPr>
        <p:spPr>
          <a:xfrm>
            <a:off x="5235985" y="2079635"/>
            <a:ext cx="1920712" cy="3539430"/>
          </a:xfrm>
          <a:prstGeom prst="rect">
            <a:avLst/>
          </a:prstGeom>
          <a:noFill/>
        </p:spPr>
        <p:txBody>
          <a:bodyPr wrap="square" rtlCol="0">
            <a:spAutoFit/>
          </a:bodyPr>
          <a:lstStyle/>
          <a:p>
            <a:r>
              <a:rPr lang="nb-NO" sz="1400" b="1" i="0">
                <a:effectLst/>
                <a:latin typeface="Open Sans" panose="020B0606030504020204" pitchFamily="34" charset="0"/>
                <a:ea typeface="Open Sans" panose="020B0606030504020204" pitchFamily="34" charset="0"/>
                <a:cs typeface="Open Sans" panose="020B0606030504020204" pitchFamily="34" charset="0"/>
              </a:rPr>
              <a:t>Storyboard:</a:t>
            </a: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Egner seg best når en vil fremstille en prosess eller historie.</a:t>
            </a:r>
          </a:p>
          <a:p>
            <a:pPr marL="285750" indent="-285750">
              <a:buClr>
                <a:schemeClr val="accent2">
                  <a:lumMod val="60000"/>
                  <a:lumOff val="40000"/>
                </a:schemeClr>
              </a:buClr>
              <a:buFont typeface="Arial" panose="020B0604020202020204" pitchFamily="34" charset="0"/>
              <a:buChar cha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B</a:t>
            </a:r>
            <a:r>
              <a:rPr lang="nb-NO" sz="1400" b="0" i="0">
                <a:effectLst/>
                <a:latin typeface="Open Sans" panose="020B0606030504020204" pitchFamily="34" charset="0"/>
                <a:ea typeface="Open Sans" panose="020B0606030504020204" pitchFamily="34" charset="0"/>
                <a:cs typeface="Open Sans" panose="020B0606030504020204" pitchFamily="34" charset="0"/>
              </a:rPr>
              <a:t>rukes mye i filmproduksjon. </a:t>
            </a:r>
          </a:p>
          <a:p>
            <a:pPr marL="285750" indent="-285750">
              <a:buClr>
                <a:schemeClr val="accent2">
                  <a:lumMod val="60000"/>
                  <a:lumOff val="40000"/>
                </a:schemeClr>
              </a:buClr>
              <a:buFont typeface="Arial" panose="020B0604020202020204" pitchFamily="34" charset="0"/>
              <a:buChar cha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b="0" i="0">
                <a:effectLst/>
                <a:latin typeface="Open Sans" panose="020B0606030504020204" pitchFamily="34" charset="0"/>
                <a:ea typeface="Open Sans" panose="020B0606030504020204" pitchFamily="34" charset="0"/>
                <a:cs typeface="Open Sans" panose="020B0606030504020204" pitchFamily="34" charset="0"/>
              </a:rPr>
              <a:t>Viser historien kronologisk ved å gi en trinnvis visuell fremstilling av hendelser.</a:t>
            </a: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470" y="5606560"/>
            <a:ext cx="2314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6" name="Bilde 5" descr="A picture that includes text, Post-it note, handwriting, drawing.">
            <a:extLst>
              <a:ext uri="{FF2B5EF4-FFF2-40B4-BE49-F238E27FC236}">
                <a16:creationId xmlns:a16="http://schemas.microsoft.com/office/drawing/2014/main" id="{2D8FA5AC-23C0-81E9-1487-387C9F916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079635"/>
            <a:ext cx="3997531" cy="3428580"/>
          </a:xfrm>
          <a:prstGeom prst="rect">
            <a:avLst/>
          </a:prstGeom>
        </p:spPr>
      </p:pic>
      <p:sp>
        <p:nvSpPr>
          <p:cNvPr id="9" name="TekstSylinder 8">
            <a:extLst>
              <a:ext uri="{FF2B5EF4-FFF2-40B4-BE49-F238E27FC236}">
                <a16:creationId xmlns:a16="http://schemas.microsoft.com/office/drawing/2014/main" id="{83983E5B-63C6-5091-8A83-02E94F49139B}"/>
              </a:ext>
            </a:extLst>
          </p:cNvPr>
          <p:cNvSpPr txBox="1"/>
          <p:nvPr/>
        </p:nvSpPr>
        <p:spPr>
          <a:xfrm>
            <a:off x="1475473" y="5515187"/>
            <a:ext cx="3524614" cy="336800"/>
          </a:xfrm>
          <a:prstGeom prst="rect">
            <a:avLst/>
          </a:prstGeom>
          <a:noFill/>
        </p:spPr>
        <p:txBody>
          <a:bodyPr wrap="square" rtlCol="0">
            <a:spAutoFit/>
          </a:bodyPr>
          <a:lstStyle/>
          <a:p>
            <a:r>
              <a:rPr lang="en-GB" sz="1600" i="1">
                <a:latin typeface="Open Sans "/>
              </a:rPr>
              <a:t>Storyboard</a:t>
            </a:r>
            <a:r>
              <a:rPr lang="en-GB" sz="1600">
                <a:latin typeface="Open Sans "/>
              </a:rPr>
              <a:t> </a:t>
            </a:r>
            <a:r>
              <a:rPr lang="en-GB" sz="1600" i="1">
                <a:latin typeface="Open Sans "/>
              </a:rPr>
              <a:t>om </a:t>
            </a:r>
            <a:r>
              <a:rPr lang="en-GB" sz="1600" i="1" err="1">
                <a:latin typeface="Open Sans "/>
              </a:rPr>
              <a:t>boligpolitikk</a:t>
            </a:r>
            <a:endParaRPr lang="en-GB" sz="1600" i="1">
              <a:latin typeface="Open Sans "/>
            </a:endParaRPr>
          </a:p>
        </p:txBody>
      </p:sp>
      <p:pic>
        <p:nvPicPr>
          <p:cNvPr id="14" name="Bilde 13" descr="Et bilde som inneholder en fotomontasje av menneskeansikt, tekst som er en story board for utvikling av et attraktivt sted.">
            <a:extLst>
              <a:ext uri="{FF2B5EF4-FFF2-40B4-BE49-F238E27FC236}">
                <a16:creationId xmlns:a16="http://schemas.microsoft.com/office/drawing/2014/main" id="{A1F516C9-D81E-7047-D427-F068CF554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9238" y="1512582"/>
            <a:ext cx="4197432" cy="3319418"/>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114470" y="4958826"/>
            <a:ext cx="4956366" cy="338554"/>
          </a:xfrm>
          <a:prstGeom prst="rect">
            <a:avLst/>
          </a:prstGeom>
          <a:noFill/>
        </p:spPr>
        <p:txBody>
          <a:bodyPr wrap="square" rtlCol="0">
            <a:spAutoFit/>
          </a:bodyPr>
          <a:lstStyle/>
          <a:p>
            <a:r>
              <a:rPr lang="nb-NO" sz="1600" i="1">
                <a:latin typeface="Open Sans "/>
              </a:rPr>
              <a:t>Digital storyboard om utvikling av et attraktivt sted</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470" y="5805784"/>
            <a:ext cx="2547690" cy="276999"/>
          </a:xfrm>
          <a:prstGeom prst="rect">
            <a:avLst/>
          </a:prstGeom>
          <a:noFill/>
        </p:spPr>
        <p:txBody>
          <a:bodyPr wrap="square" rtlCol="0">
            <a:spAutoFit/>
          </a:bodyPr>
          <a:lstStyle/>
          <a:p>
            <a:r>
              <a:rPr lang="nb-NO" sz="1200">
                <a:latin typeface="Open Sans "/>
              </a:rPr>
              <a:t>Klikk for neste steg i fase 5</a:t>
            </a:r>
          </a:p>
        </p:txBody>
      </p:sp>
      <p:pic>
        <p:nvPicPr>
          <p:cNvPr id="4" name="Grafikk 3" descr="Tannhjul med heldekkende fyll">
            <a:hlinkClick r:id="rId6" action="ppaction://hlinksldjump"/>
            <a:extLst>
              <a:ext uri="{FF2B5EF4-FFF2-40B4-BE49-F238E27FC236}">
                <a16:creationId xmlns:a16="http://schemas.microsoft.com/office/drawing/2014/main" id="{C9560AE6-0A00-0E92-1D77-E1C44B842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15057789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a:xfrm>
            <a:off x="1080000" y="360000"/>
            <a:ext cx="10575622" cy="1260837"/>
          </a:xfrm>
        </p:spPr>
        <p:txBody>
          <a:bodyPr anchor="ctr"/>
          <a:lstStyle/>
          <a:p>
            <a:r>
              <a:rPr lang="nb-NO">
                <a:latin typeface="Open Sans"/>
                <a:ea typeface="Open Sans"/>
                <a:cs typeface="Open Sans"/>
              </a:rPr>
              <a:t>5 </a:t>
            </a:r>
            <a:r>
              <a:rPr lang="nb-NO" b="0" err="1">
                <a:latin typeface="Open Sans"/>
                <a:ea typeface="Open Sans"/>
                <a:cs typeface="Open Sans"/>
              </a:rPr>
              <a:t>Konseptualisere</a:t>
            </a:r>
            <a:r>
              <a:rPr lang="nb-NO" b="0">
                <a:latin typeface="Open Sans"/>
                <a:ea typeface="Open Sans"/>
                <a:cs typeface="Open Sans"/>
              </a:rPr>
              <a:t>, prototype og </a:t>
            </a:r>
            <a:r>
              <a:rPr lang="nb-NO">
                <a:latin typeface="Open Sans"/>
                <a:ea typeface="Open Sans"/>
                <a:cs typeface="Open Sans"/>
              </a:rPr>
              <a:t>teste     </a:t>
            </a:r>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3438376"/>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080000" y="1605338"/>
            <a:ext cx="8621972" cy="3293209"/>
          </a:xfrm>
          <a:prstGeom prst="rect">
            <a:avLst/>
          </a:prstGeom>
          <a:noFill/>
        </p:spPr>
        <p:txBody>
          <a:bodyPr wrap="square">
            <a:spAutoFit/>
          </a:bodyPr>
          <a:lstStyle/>
          <a:p>
            <a:pPr indent="-611505"/>
            <a:r>
              <a:rPr lang="en-US" sz="1600" b="1">
                <a:latin typeface="Open Sans "/>
                <a:ea typeface="Open Sans" panose="020B0606030504020204" pitchFamily="34" charset="0"/>
                <a:cs typeface="Open Sans" panose="020B0606030504020204" pitchFamily="34" charset="0"/>
              </a:rPr>
              <a:t>Om å teste i </a:t>
            </a:r>
            <a:r>
              <a:rPr lang="en-US" sz="1600" b="1" err="1">
                <a:latin typeface="Open Sans "/>
                <a:ea typeface="Open Sans" panose="020B0606030504020204" pitchFamily="34" charset="0"/>
                <a:cs typeface="Open Sans" panose="020B0606030504020204" pitchFamily="34" charset="0"/>
              </a:rPr>
              <a:t>fase</a:t>
            </a:r>
            <a:r>
              <a:rPr lang="en-US" sz="1600" b="1">
                <a:solidFill>
                  <a:schemeClr val="tx1"/>
                </a:solidFill>
                <a:latin typeface="Open Sans "/>
                <a:ea typeface="Open Sans" panose="020B0606030504020204" pitchFamily="34" charset="0"/>
                <a:cs typeface="Open Sans" panose="020B0606030504020204" pitchFamily="34" charset="0"/>
              </a:rPr>
              <a:t> 5:</a:t>
            </a:r>
          </a:p>
          <a:p>
            <a:pPr indent="-611505"/>
            <a:endParaRPr lang="nb-NO" sz="1600">
              <a:solidFill>
                <a:schemeClr val="tx1"/>
              </a:solidFill>
              <a:latin typeface="Open Sans "/>
              <a:ea typeface="Open Sans" panose="020B0606030504020204" pitchFamily="34" charset="0"/>
              <a:cs typeface="Open Sans" panose="020B0606030504020204" pitchFamily="34" charset="0"/>
            </a:endParaRPr>
          </a:p>
          <a:p>
            <a:pPr indent="-611505"/>
            <a:r>
              <a:rPr lang="nb-NO" sz="1600" b="0" i="0">
                <a:effectLst/>
                <a:latin typeface="Open Sans "/>
              </a:rPr>
              <a:t>Fase 5 avsluttes med testing av prototypen. Alle deltakere engasjerer seg i å teste og evaluere hverandres prototyper.</a:t>
            </a:r>
            <a:r>
              <a:rPr lang="nb-NO" sz="1600">
                <a:latin typeface="Open Sans "/>
              </a:rPr>
              <a:t> Basert på tilbakemeldingene (testingen) skal prototypen justeres og eventuelt testes igjen.</a:t>
            </a:r>
            <a:endParaRPr lang="nb-NO" sz="1600" b="0" i="0">
              <a:effectLst/>
              <a:latin typeface="Open Sans "/>
            </a:endParaRPr>
          </a:p>
          <a:p>
            <a:pPr indent="-611505"/>
            <a:endParaRPr lang="en" sz="1600">
              <a:latin typeface="Open Sans "/>
              <a:ea typeface="Open Sans"/>
              <a:cs typeface="Open Sans"/>
            </a:endParaRPr>
          </a:p>
          <a:p>
            <a:pPr indent="-611505"/>
            <a:r>
              <a:rPr lang="en" sz="1600" b="1">
                <a:latin typeface="Open Sans "/>
                <a:ea typeface="Open Sans"/>
                <a:cs typeface="Open Sans"/>
              </a:rPr>
              <a:t>Hva som skal gjøres </a:t>
            </a:r>
            <a:r>
              <a:rPr lang="nb-NO" sz="1600" b="1">
                <a:latin typeface="Open Sans "/>
                <a:ea typeface="Open Sans"/>
                <a:cs typeface="Open Sans"/>
              </a:rPr>
              <a:t>i denne delen av fase 5:</a:t>
            </a:r>
            <a:r>
              <a:rPr lang="en" sz="1600" b="1">
                <a:latin typeface="Open Sans "/>
                <a:ea typeface="Open Sans"/>
                <a:cs typeface="Open Sans"/>
              </a:rPr>
              <a:t> </a:t>
            </a:r>
          </a:p>
          <a:p>
            <a:pPr indent="-611505"/>
            <a:endParaRPr lang="en" sz="1600" b="1">
              <a:latin typeface="Open Sans "/>
              <a:ea typeface="Open Sans"/>
              <a:cs typeface="Open Sans"/>
            </a:endParaRPr>
          </a:p>
          <a:p>
            <a:pPr algn="l">
              <a:buClr>
                <a:schemeClr val="accent2">
                  <a:lumMod val="60000"/>
                  <a:lumOff val="40000"/>
                </a:schemeClr>
              </a:buClr>
              <a:buFont typeface="Arial" panose="020B0604020202020204" pitchFamily="34" charset="0"/>
              <a:buChar char="•"/>
            </a:pPr>
            <a:r>
              <a:rPr lang="nb-NO" sz="1600" b="0" i="0">
                <a:effectLst/>
                <a:latin typeface="Open Sans "/>
              </a:rPr>
              <a:t>Prototypene presenteres</a:t>
            </a:r>
          </a:p>
          <a:p>
            <a:pPr algn="l">
              <a:buClr>
                <a:schemeClr val="accent2">
                  <a:lumMod val="60000"/>
                  <a:lumOff val="40000"/>
                </a:schemeClr>
              </a:buClr>
              <a:buFont typeface="Arial" panose="020B0604020202020204" pitchFamily="34" charset="0"/>
              <a:buChar char="•"/>
            </a:pPr>
            <a:r>
              <a:rPr lang="nb-NO" sz="1600" b="0" i="0">
                <a:effectLst/>
                <a:latin typeface="Open Sans "/>
              </a:rPr>
              <a:t>Andre deltakere gir tilbakemeldinger</a:t>
            </a:r>
          </a:p>
          <a:p>
            <a:pPr algn="l">
              <a:buClr>
                <a:schemeClr val="accent2">
                  <a:lumMod val="60000"/>
                  <a:lumOff val="40000"/>
                </a:schemeClr>
              </a:buClr>
              <a:buFont typeface="Arial" panose="020B0604020202020204" pitchFamily="34" charset="0"/>
              <a:buChar char="•"/>
            </a:pPr>
            <a:r>
              <a:rPr lang="nb-NO" sz="1600" b="0" i="0">
                <a:effectLst/>
                <a:latin typeface="Open Sans "/>
              </a:rPr>
              <a:t>Gruppen justerer konseptet og prototypen basert på tilbakemeldingene</a:t>
            </a:r>
          </a:p>
          <a:p>
            <a:pPr algn="l">
              <a:buClr>
                <a:schemeClr val="accent2">
                  <a:lumMod val="60000"/>
                  <a:lumOff val="40000"/>
                </a:schemeClr>
              </a:buClr>
              <a:buFont typeface="Arial" panose="020B0604020202020204" pitchFamily="34" charset="0"/>
              <a:buChar char="•"/>
            </a:pPr>
            <a:r>
              <a:rPr lang="nb-NO" sz="1600" b="0" i="0">
                <a:effectLst/>
                <a:latin typeface="Open Sans "/>
              </a:rPr>
              <a:t>Gruppen gjennomfører en SWOT-analyse av ideen</a:t>
            </a:r>
          </a:p>
          <a:p>
            <a:pPr indent="-611505"/>
            <a:endParaRPr lang="en" sz="1600">
              <a:solidFill>
                <a:schemeClr val="tx1"/>
              </a:solidFill>
              <a:latin typeface="Open Sans "/>
            </a:endParaRPr>
          </a:p>
        </p:txBody>
      </p:sp>
      <p:sp>
        <p:nvSpPr>
          <p:cNvPr id="11" name="Pil: høyre 10">
            <a:hlinkClick r:id="rId3" action="ppaction://hlinksldjump"/>
            <a:extLst>
              <a:ext uri="{FF2B5EF4-FFF2-40B4-BE49-F238E27FC236}">
                <a16:creationId xmlns:a16="http://schemas.microsoft.com/office/drawing/2014/main" id="{899C0E91-38B6-C7EF-6344-3128E64FE18F}"/>
              </a:ext>
              <a:ext uri="{C183D7F6-B498-43B3-948B-1728B52AA6E4}">
                <adec:decorative xmlns:adec="http://schemas.microsoft.com/office/drawing/2017/decorative" val="1"/>
              </a:ext>
            </a:extLst>
          </p:cNvPr>
          <p:cNvSpPr/>
          <p:nvPr/>
        </p:nvSpPr>
        <p:spPr>
          <a:xfrm>
            <a:off x="8286750" y="5456899"/>
            <a:ext cx="326212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2DA67F9-0066-2470-5A5B-8E1788C5D749}"/>
              </a:ext>
            </a:extLst>
          </p:cNvPr>
          <p:cNvSpPr txBox="1"/>
          <p:nvPr/>
        </p:nvSpPr>
        <p:spPr>
          <a:xfrm>
            <a:off x="8286750" y="5612688"/>
            <a:ext cx="3133724"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verktøy for å teste</a:t>
            </a:r>
          </a:p>
        </p:txBody>
      </p:sp>
      <p:pic>
        <p:nvPicPr>
          <p:cNvPr id="5" name="Grafikk 4" descr="Tannhjul med heldekkende fyll">
            <a:hlinkClick r:id="rId4" action="ppaction://hlinksldjump"/>
            <a:extLst>
              <a:ext uri="{FF2B5EF4-FFF2-40B4-BE49-F238E27FC236}">
                <a16:creationId xmlns:a16="http://schemas.microsoft.com/office/drawing/2014/main" id="{1EFA3CA4-4955-4E4D-CB8F-D9BECA43E0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7125164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Kafédialog</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854983"/>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1854983"/>
            <a:ext cx="7348222" cy="4462760"/>
          </a:xfrm>
          <a:prstGeom prst="rect">
            <a:avLst/>
          </a:prstGeom>
          <a:noFill/>
        </p:spPr>
        <p:txBody>
          <a:bodyPr wrap="square" lIns="91440" tIns="45720" rIns="91440" bIns="45720" rtlCol="0" anchor="t">
            <a:spAutoFit/>
          </a:bodyPr>
          <a:lstStyle/>
          <a:p>
            <a:pPr algn="l"/>
            <a:r>
              <a:rPr lang="nb-NO" sz="1600">
                <a:latin typeface="Open Sans "/>
              </a:rPr>
              <a:t>I </a:t>
            </a:r>
            <a:r>
              <a:rPr lang="nb-NO" sz="1600" b="0" i="0">
                <a:effectLst/>
                <a:latin typeface="Open Sans "/>
              </a:rPr>
              <a:t>en kafédialog beveger deltakerne seg fra bord til bord for å gi tilbakemeldinger på prototypene. Én eller to fra hver gruppe blir værende ved bordet for å presentere prototypen, mens de andre gruppemedlemmene besøker de andre gruppenes bord. </a:t>
            </a:r>
          </a:p>
          <a:p>
            <a:pPr algn="l"/>
            <a:endParaRPr lang="nb-NO" sz="1600" b="0" i="0">
              <a:effectLst/>
              <a:latin typeface="Open Sans "/>
            </a:endParaRPr>
          </a:p>
          <a:p>
            <a:pPr algn="l"/>
            <a:r>
              <a:rPr lang="nb-NO" sz="1600" b="1" i="0">
                <a:effectLst/>
                <a:latin typeface="Open Sans "/>
              </a:rPr>
              <a:t>Instruksjon:</a:t>
            </a:r>
          </a:p>
          <a:p>
            <a:pPr marL="342900" indent="-342900" algn="l">
              <a:buClr>
                <a:schemeClr val="accent2"/>
              </a:buClr>
              <a:buFont typeface="+mj-lt"/>
              <a:buAutoNum type="arabicPeriod"/>
            </a:pPr>
            <a:r>
              <a:rPr lang="nb-NO" sz="1600" b="0" i="0">
                <a:effectLst/>
                <a:latin typeface="Open Sans "/>
              </a:rPr>
              <a:t>Velg en bordvert og en referent som blir værende ved bordet for å </a:t>
            </a:r>
            <a:r>
              <a:rPr lang="nb-NO" sz="1600">
                <a:latin typeface="Open Sans "/>
              </a:rPr>
              <a:t>  </a:t>
            </a:r>
            <a:r>
              <a:rPr lang="nb-NO" sz="1600" b="0" i="0">
                <a:effectLst/>
                <a:latin typeface="Open Sans "/>
              </a:rPr>
              <a:t>presentere prototypen.</a:t>
            </a:r>
          </a:p>
          <a:p>
            <a:pPr marL="342900" indent="-342900" algn="l">
              <a:buClr>
                <a:schemeClr val="accent2"/>
              </a:buClr>
              <a:buFont typeface="+mj-lt"/>
              <a:buAutoNum type="arabicPeriod"/>
            </a:pPr>
            <a:r>
              <a:rPr lang="nb-NO" sz="1600" b="0" i="0">
                <a:effectLst/>
                <a:latin typeface="Open Sans "/>
              </a:rPr>
              <a:t>Når dialogrunden starter:</a:t>
            </a:r>
          </a:p>
          <a:p>
            <a:pPr marL="742950" lvl="1" indent="-285750">
              <a:buClr>
                <a:schemeClr val="accent2"/>
              </a:buClr>
              <a:buFont typeface="Arial" panose="020B0604020202020204" pitchFamily="34" charset="0"/>
              <a:buChar char="•"/>
            </a:pPr>
            <a:r>
              <a:rPr lang="nb-NO" sz="1600" b="0" i="0">
                <a:effectLst/>
                <a:latin typeface="Open Sans "/>
              </a:rPr>
              <a:t>Bordverten ønsker gjestene velkommen og presenterer hoved-innovasjonsspørsmålet og gruppens prototype.</a:t>
            </a:r>
          </a:p>
          <a:p>
            <a:pPr marL="742950" lvl="1" indent="-285750">
              <a:buClr>
                <a:schemeClr val="accent2"/>
              </a:buClr>
              <a:buFont typeface="Arial" panose="020B0604020202020204" pitchFamily="34" charset="0"/>
              <a:buChar char="•"/>
            </a:pPr>
            <a:r>
              <a:rPr lang="nb-NO" sz="1600" b="0" i="0">
                <a:effectLst/>
                <a:latin typeface="Open Sans "/>
              </a:rPr>
              <a:t>Gjestene stiller oppklarende spørsmål (</a:t>
            </a:r>
            <a:r>
              <a:rPr lang="nb-NO" sz="1600" b="0" i="1">
                <a:effectLst/>
                <a:latin typeface="Open Sans "/>
              </a:rPr>
              <a:t>hva, hvordan, hvilke</a:t>
            </a:r>
            <a:r>
              <a:rPr lang="nb-NO" sz="1600" b="0" i="0">
                <a:effectLst/>
                <a:latin typeface="Open Sans "/>
              </a:rPr>
              <a:t>).</a:t>
            </a:r>
          </a:p>
          <a:p>
            <a:pPr marL="742950" lvl="1" indent="-285750" algn="l">
              <a:buClr>
                <a:schemeClr val="accent2"/>
              </a:buClr>
              <a:buFont typeface="Arial" panose="020B0604020202020204" pitchFamily="34" charset="0"/>
              <a:buChar char="•"/>
            </a:pPr>
            <a:r>
              <a:rPr lang="nb-NO" sz="1600" b="0" i="0">
                <a:effectLst/>
                <a:latin typeface="Open Sans "/>
              </a:rPr>
              <a:t>Gjestene gir deretter sine tilbakemeldinger basert på de inntrykkene de har fått, samt forslag til forbedringer.</a:t>
            </a:r>
          </a:p>
          <a:p>
            <a:pPr marL="742950" lvl="1" indent="-285750" algn="l">
              <a:buClr>
                <a:schemeClr val="accent2"/>
              </a:buClr>
              <a:buFont typeface="Arial" panose="020B0604020202020204" pitchFamily="34" charset="0"/>
              <a:buChar char="•"/>
            </a:pPr>
            <a:r>
              <a:rPr lang="nb-NO" sz="1600" b="0" i="0">
                <a:effectLst/>
                <a:latin typeface="Open Sans "/>
              </a:rPr>
              <a:t>Referenten noterer tilbakemeldingene.</a:t>
            </a:r>
            <a:endParaRPr lang="nb-NO" sz="1600">
              <a:latin typeface="Open Sans "/>
            </a:endParaRPr>
          </a:p>
          <a:p>
            <a:pPr lvl="1" algn="l">
              <a:buClr>
                <a:schemeClr val="accent2"/>
              </a:buClr>
            </a:pPr>
            <a:endParaRPr lang="nb-NO" sz="1600" b="0" i="0">
              <a:effectLst/>
              <a:latin typeface="Open Sans "/>
            </a:endParaRPr>
          </a:p>
          <a:p>
            <a:endParaRPr lang="en" sz="1400">
              <a:solidFill>
                <a:schemeClr val="tx1"/>
              </a:solidFill>
              <a:latin typeface="Open Sans "/>
              <a:ea typeface="Open Sans" panose="020B0606030504020204" pitchFamily="34" charset="0"/>
              <a:cs typeface="Open Sans" panose="020B0606030504020204" pitchFamily="34" charset="0"/>
            </a:endParaRPr>
          </a:p>
          <a:p>
            <a:endParaRPr lang="nb-NO" sz="1400">
              <a:latin typeface="Open Sans "/>
              <a:ea typeface="Open Sans" panose="020B0606030504020204" pitchFamily="34" charset="0"/>
              <a:cs typeface="Open Sans" panose="020B0606030504020204" pitchFamily="34" charset="0"/>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04592" y="5198924"/>
            <a:ext cx="358996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578921" y="2162760"/>
            <a:ext cx="2822988" cy="2462213"/>
          </a:xfrm>
          <a:prstGeom prst="rect">
            <a:avLst/>
          </a:prstGeom>
          <a:noFill/>
        </p:spPr>
        <p:txBody>
          <a:bodyPr wrap="square">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Fasilitator gjennomgår hva en kafe-dialog er og hvordan øvelsen gjennomføres. 10 minutter</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Fasiltatator setter i gang kafedialogen. Hver runde tar 10 minutter.                   Den totale tiden som brukes, er avhengig av antall grupper.</a:t>
            </a: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310731" y="5371575"/>
            <a:ext cx="358996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neste steg i kafédialogen</a:t>
            </a:r>
          </a:p>
        </p:txBody>
      </p:sp>
      <p:pic>
        <p:nvPicPr>
          <p:cNvPr id="10" name="Grafikk 9" descr="Tannhjul med heldekkende fyll">
            <a:hlinkClick r:id="rId6" action="ppaction://hlinksldjump"/>
            <a:extLst>
              <a:ext uri="{FF2B5EF4-FFF2-40B4-BE49-F238E27FC236}">
                <a16:creationId xmlns:a16="http://schemas.microsoft.com/office/drawing/2014/main" id="{C99FC357-FD9A-6393-3836-109358993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256603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F17900"/>
                </a:solidFill>
                <a:effectLst/>
                <a:uLnTx/>
                <a:uFillTx/>
                <a:latin typeface="Arial"/>
                <a:ea typeface="+mn-ea"/>
                <a:cs typeface="+mn-cs"/>
              </a:rPr>
              <a:t>Kafédialog</a:t>
            </a:r>
            <a:r>
              <a:rPr lang="nb-NO">
                <a:solidFill>
                  <a:schemeClr val="accent2"/>
                </a:solidFill>
              </a:rPr>
              <a:t> forts.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3022366"/>
          </a:xfrm>
          <a:prstGeom prst="rect">
            <a:avLst/>
          </a:prstGeom>
          <a:noFill/>
        </p:spPr>
        <p:txBody>
          <a:bodyPr wrap="square" lIns="91440" tIns="45720" rIns="91440" bIns="45720" rtlCol="0" anchor="t">
            <a:spAutoFit/>
          </a:bodyPr>
          <a:lstStyle/>
          <a:p>
            <a:r>
              <a:rPr lang="nb-NO" sz="1600">
                <a:latin typeface="Open Sans"/>
                <a:ea typeface="Open Sans"/>
                <a:cs typeface="Open Sans"/>
              </a:rPr>
              <a:t>Når rundene er gjennomført, skal gruppen samles igjen og behandle prototypen etter tilbakemeldinger og forslag til forbedringer.</a:t>
            </a:r>
          </a:p>
          <a:p>
            <a:endParaRPr lang="nb-NO" sz="1600">
              <a:latin typeface="Open Sans" panose="020B0606030504020204" pitchFamily="34" charset="0"/>
              <a:ea typeface="Open Sans" panose="020B0606030504020204" pitchFamily="34" charset="0"/>
              <a:cs typeface="Open Sans" panose="020B0606030504020204" pitchFamily="34" charset="0"/>
            </a:endParaRPr>
          </a:p>
          <a:p>
            <a:pPr>
              <a:lnSpc>
                <a:spcPct val="90000"/>
              </a:lnSpc>
            </a:pPr>
            <a:r>
              <a:rPr lang="en-US" sz="1600" b="1" err="1">
                <a:latin typeface="Open Sans"/>
                <a:ea typeface="Open Sans"/>
                <a:cs typeface="Open Sans"/>
              </a:rPr>
              <a:t>Instruksjon</a:t>
            </a:r>
            <a:r>
              <a:rPr lang="en-US" sz="1600" b="1">
                <a:latin typeface="Open Sans"/>
                <a:ea typeface="Open Sans"/>
                <a:cs typeface="Open Sans"/>
              </a:rPr>
              <a:t>:</a:t>
            </a:r>
          </a:p>
          <a:p>
            <a:pPr marL="342900" indent="-342900">
              <a:buClr>
                <a:schemeClr val="accent2"/>
              </a:buClr>
              <a:buFont typeface="+mj-lt"/>
              <a:buAutoNum type="arabicPeriod"/>
            </a:pPr>
            <a:r>
              <a:rPr lang="nb-NO" altLang="nb-NO" sz="1600">
                <a:latin typeface="Open Sans"/>
                <a:ea typeface="Open Sans"/>
                <a:cs typeface="Open Sans"/>
              </a:rPr>
              <a:t>Bordverten presenterer tilbakemeldingene som er mottatt </a:t>
            </a:r>
          </a:p>
          <a:p>
            <a:pPr marL="342900" indent="-342900">
              <a:buClr>
                <a:schemeClr val="accent2"/>
              </a:buClr>
              <a:buFont typeface="+mj-lt"/>
              <a:buAutoNum type="arabicPeriod"/>
            </a:pPr>
            <a:r>
              <a:rPr lang="nb-NO" altLang="nb-NO" sz="1600">
                <a:latin typeface="Open Sans"/>
                <a:ea typeface="Open Sans"/>
                <a:cs typeface="Open Sans"/>
              </a:rPr>
              <a:t>Alle i gruppen bruker noen minutter på å tenke individuelt på justeringer og forbedringer av prototypen.</a:t>
            </a:r>
          </a:p>
          <a:p>
            <a:pPr marL="342900" indent="-342900">
              <a:buClr>
                <a:schemeClr val="accent2"/>
              </a:buClr>
              <a:buFont typeface="+mj-lt"/>
              <a:buAutoNum type="arabicPeriod"/>
            </a:pPr>
            <a:r>
              <a:rPr lang="nb-NO" altLang="nb-NO" sz="1600">
                <a:latin typeface="Open Sans"/>
                <a:ea typeface="Open Sans"/>
                <a:cs typeface="Open Sans"/>
              </a:rPr>
              <a:t>Gå runden rundt bordet og la alle deltakerne presentere sine innspill for å forbedre prototypen. </a:t>
            </a:r>
          </a:p>
          <a:p>
            <a:pPr marL="342900" indent="-342900">
              <a:buClr>
                <a:schemeClr val="accent2"/>
              </a:buClr>
              <a:buFont typeface="+mj-lt"/>
              <a:buAutoNum type="arabicPeriod"/>
            </a:pPr>
            <a:r>
              <a:rPr lang="nb-NO" altLang="nb-NO" sz="1600">
                <a:latin typeface="Open Sans"/>
                <a:ea typeface="Open Sans"/>
                <a:cs typeface="Open Sans"/>
              </a:rPr>
              <a:t>Prototypen videreutvikles og forbedres basert på alle de nye innspillene</a:t>
            </a:r>
            <a:r>
              <a:rPr kumimoji="0" lang="nb-NO" altLang="nb-NO" sz="1600" b="0" i="0" u="none" strike="noStrike" cap="none" normalizeH="0" baseline="0">
                <a:ln>
                  <a:noFill/>
                </a:ln>
                <a:solidFill>
                  <a:srgbClr val="1F1F1F"/>
                </a:solidFill>
                <a:effectLst/>
                <a:latin typeface="inherit"/>
              </a:rPr>
              <a:t>.</a:t>
            </a:r>
            <a:endParaRPr lang="nb-NO" sz="1600">
              <a:latin typeface="Open Sans" panose="020B0606030504020204" pitchFamily="34" charset="0"/>
              <a:ea typeface="Open Sans" panose="020B0606030504020204" pitchFamily="34" charset="0"/>
              <a:cs typeface="Open Sans" panose="020B0606030504020204" pitchFamily="34" charset="0"/>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087148" y="2396854"/>
            <a:ext cx="2058420" cy="1815882"/>
          </a:xfrm>
          <a:prstGeom prst="rect">
            <a:avLst/>
          </a:prstGeom>
          <a:noFill/>
        </p:spPr>
        <p:txBody>
          <a:bodyPr wrap="square">
            <a:spAutoFit/>
          </a:bodyPr>
          <a:lstStyle/>
          <a:p>
            <a:pPr>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Individuell, 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30 min</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93DA471D-BB64-4932-D198-E9CFD4C918FE}"/>
              </a:ext>
            </a:extLst>
          </p:cNvPr>
          <p:cNvSpPr txBox="1"/>
          <p:nvPr/>
        </p:nvSpPr>
        <p:spPr>
          <a:xfrm>
            <a:off x="1320165" y="5659597"/>
            <a:ext cx="2223135" cy="738664"/>
          </a:xfrm>
          <a:prstGeom prst="rect">
            <a:avLst/>
          </a:prstGeom>
          <a:noFill/>
        </p:spPr>
        <p:txBody>
          <a:bodyPr wrap="square">
            <a:spAutoFit/>
          </a:bodyPr>
          <a:lstStyle/>
          <a:p>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hlinkClick r:id="rId5" action="ppaction://hlinksldjump">
                  <a:extLst>
                    <a:ext uri="{A12FA001-AC4F-418D-AE19-62706E023703}">
                      <ahyp:hlinkClr xmlns:ahyp="http://schemas.microsoft.com/office/drawing/2018/hyperlinkcolor" val="tx"/>
                    </a:ext>
                  </a:extLst>
                </a:hlinkClick>
              </a:rPr>
              <a:t>Gå til bake til RUPIL-modellen for neste fasen</a:t>
            </a:r>
            <a:endPar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k 10" descr="Tannhjul med heldekkende fyll">
            <a:hlinkClick r:id="rId5" action="ppaction://hlinksldjump"/>
            <a:extLst>
              <a:ext uri="{FF2B5EF4-FFF2-40B4-BE49-F238E27FC236}">
                <a16:creationId xmlns:a16="http://schemas.microsoft.com/office/drawing/2014/main" id="{16743325-9EE4-E785-19D7-CD342739CC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48740562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Fase 6 Integrere samskapte resultater i det demokratiske plansystemet         </a:t>
            </a:r>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4140000"/>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499156" y="1720451"/>
            <a:ext cx="8872141" cy="4370427"/>
          </a:xfrm>
          <a:prstGeom prst="rect">
            <a:avLst/>
          </a:prstGeom>
          <a:noFill/>
        </p:spPr>
        <p:txBody>
          <a:bodyPr wrap="square" lIns="91440" tIns="45720" rIns="91440" bIns="45720" anchor="t">
            <a:spAutoFit/>
          </a:bodyPr>
          <a:lstStyle/>
          <a:p>
            <a:pPr indent="-611505"/>
            <a:r>
              <a:rPr lang="en-US" sz="1600" b="1">
                <a:latin typeface="Open Sans "/>
                <a:ea typeface="Open Sans"/>
                <a:cs typeface="Open Sans"/>
              </a:rPr>
              <a:t>Om f</a:t>
            </a:r>
            <a:r>
              <a:rPr lang="nb-NO" sz="1600" b="1">
                <a:latin typeface="Open Sans "/>
                <a:ea typeface="Open Sans"/>
                <a:cs typeface="Open Sans"/>
              </a:rPr>
              <a:t>ase 6 </a:t>
            </a:r>
            <a:endParaRPr lang="en-US">
              <a:latin typeface="Arial"/>
              <a:ea typeface="Open Sans"/>
              <a:cs typeface="Arial"/>
            </a:endParaRPr>
          </a:p>
          <a:p>
            <a:pPr indent="-611505"/>
            <a:r>
              <a:rPr lang="nb-NO" sz="1600">
                <a:latin typeface="Open Sans"/>
                <a:ea typeface="Open Sans"/>
                <a:cs typeface="Open Sans"/>
              </a:rPr>
              <a:t>RUPIL kan brukes som hovedtilnærming for å utvikle innovative strategier og løsninger i planleggingsprosessen, eller som en sentral del av prosessen. Ideelt sett er dette avgjort i innsiktsfasen og settes nå ut i livet. </a:t>
            </a:r>
            <a:r>
              <a:rPr lang="nb-NO" sz="1600" b="0" i="0">
                <a:effectLst/>
                <a:latin typeface="Open Sans"/>
                <a:ea typeface="Open Sans"/>
                <a:cs typeface="Open Sans"/>
              </a:rPr>
              <a:t>I </a:t>
            </a:r>
            <a:r>
              <a:rPr lang="nb-NO" sz="1600">
                <a:latin typeface="Open Sans"/>
                <a:ea typeface="Open Sans"/>
                <a:cs typeface="Open Sans"/>
              </a:rPr>
              <a:t>den</a:t>
            </a:r>
            <a:r>
              <a:rPr lang="nb-NO" sz="1600" b="0" i="0">
                <a:effectLst/>
                <a:latin typeface="Open Sans"/>
                <a:ea typeface="Open Sans"/>
                <a:cs typeface="Open Sans"/>
              </a:rPr>
              <a:t> </a:t>
            </a:r>
            <a:r>
              <a:rPr lang="nb-NO" sz="1600">
                <a:latin typeface="Open Sans"/>
                <a:ea typeface="Open Sans"/>
                <a:cs typeface="Open Sans"/>
              </a:rPr>
              <a:t>siste </a:t>
            </a:r>
            <a:r>
              <a:rPr lang="nb-NO" sz="1600" b="0" i="0">
                <a:effectLst/>
                <a:latin typeface="Open Sans"/>
                <a:ea typeface="Open Sans"/>
                <a:cs typeface="Open Sans"/>
              </a:rPr>
              <a:t>fasen </a:t>
            </a:r>
            <a:r>
              <a:rPr lang="nb-NO" sz="1600">
                <a:latin typeface="Open Sans"/>
                <a:ea typeface="Open Sans"/>
                <a:cs typeface="Open Sans"/>
              </a:rPr>
              <a:t>av RUPIL-prosessen skal</a:t>
            </a:r>
            <a:r>
              <a:rPr lang="nb-NO" sz="1600" b="0" i="0">
                <a:effectLst/>
                <a:latin typeface="Open Sans"/>
                <a:ea typeface="Open Sans"/>
                <a:cs typeface="Open Sans"/>
              </a:rPr>
              <a:t> de samskapte løsningene og ideene integreres i den </a:t>
            </a:r>
            <a:r>
              <a:rPr lang="nb-NO" sz="1600">
                <a:latin typeface="Open Sans"/>
                <a:ea typeface="Open Sans"/>
                <a:cs typeface="Open Sans"/>
              </a:rPr>
              <a:t>lokale/</a:t>
            </a:r>
            <a:r>
              <a:rPr lang="nb-NO" sz="1600" b="0" i="0">
                <a:effectLst/>
                <a:latin typeface="Open Sans"/>
                <a:ea typeface="Open Sans"/>
                <a:cs typeface="Open Sans"/>
              </a:rPr>
              <a:t>regionale strategiske planleggingsprosessen</a:t>
            </a:r>
            <a:r>
              <a:rPr lang="nb-NO" sz="1600">
                <a:latin typeface="Open Sans"/>
                <a:ea typeface="Open Sans"/>
                <a:cs typeface="Open Sans"/>
              </a:rPr>
              <a:t>, innenfor</a:t>
            </a:r>
            <a:r>
              <a:rPr lang="nb-NO" sz="1600" b="0" i="0">
                <a:effectLst/>
                <a:latin typeface="Open Sans"/>
                <a:ea typeface="Open Sans"/>
                <a:cs typeface="Open Sans"/>
              </a:rPr>
              <a:t> </a:t>
            </a:r>
            <a:r>
              <a:rPr lang="nb-NO" sz="1600">
                <a:latin typeface="Open Sans"/>
                <a:ea typeface="Open Sans"/>
                <a:cs typeface="Open Sans"/>
              </a:rPr>
              <a:t>rammen av </a:t>
            </a:r>
            <a:r>
              <a:rPr lang="nb-NO" sz="1600" b="0" i="0">
                <a:effectLst/>
                <a:latin typeface="Open Sans"/>
                <a:ea typeface="Open Sans"/>
                <a:cs typeface="Open Sans"/>
              </a:rPr>
              <a:t>realistisk planlegging.</a:t>
            </a:r>
            <a:endParaRPr lang="en-US" sz="1400">
              <a:latin typeface="Open Sans"/>
              <a:ea typeface="Open Sans"/>
              <a:cs typeface="Open Sans"/>
            </a:endParaRPr>
          </a:p>
          <a:p>
            <a:pPr marL="179705" lvl="1" indent="-179705" fontAlgn="base"/>
            <a:endPar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9705" lvl="1" indent="-179705" fontAlgn="base"/>
            <a:r>
              <a:rPr lang="en-US" sz="1400" b="1" err="1">
                <a:solidFill>
                  <a:srgbClr val="000000"/>
                </a:solidFill>
                <a:latin typeface="Open Sans"/>
                <a:ea typeface="Open Sans"/>
                <a:cs typeface="Open Sans"/>
              </a:rPr>
              <a:t>Hva</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skal</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gjøres</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i</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denne</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fasen</a:t>
            </a:r>
            <a:r>
              <a:rPr lang="en-US" sz="1400" b="1">
                <a:solidFill>
                  <a:srgbClr val="000000"/>
                </a:solidFill>
                <a:latin typeface="Open Sans"/>
                <a:ea typeface="Open Sans"/>
                <a:cs typeface="Open Sans"/>
              </a:rPr>
              <a:t>: </a:t>
            </a:r>
          </a:p>
          <a:p>
            <a:pPr marL="179705" lvl="1" indent="-179705"/>
            <a:endParaRPr lang="en-US" sz="1400" b="1" dirty="0">
              <a:latin typeface="Open Sans"/>
              <a:ea typeface="Open Sans"/>
              <a:cs typeface="Open Sans"/>
            </a:endParaRPr>
          </a:p>
          <a:p>
            <a:pPr marL="285750" indent="-285750">
              <a:buClr>
                <a:schemeClr val="accent2"/>
              </a:buClr>
              <a:buFont typeface="Arial" panose="020B0604020202020204" pitchFamily="34" charset="0"/>
              <a:buChar char="•"/>
            </a:pPr>
            <a:r>
              <a:rPr lang="nb-NO" sz="1400">
                <a:latin typeface="Open Sans"/>
                <a:ea typeface="Open Sans"/>
                <a:cs typeface="Open Sans"/>
              </a:rPr>
              <a:t>Gjennomføre en SWOT-analyse av de samskapte løsningene.</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buClr>
              <a:buFont typeface="Arial" panose="020B0604020202020204" pitchFamily="34" charset="0"/>
              <a:buChar char="•"/>
            </a:pPr>
            <a:r>
              <a:rPr lang="nb-NO" sz="1400">
                <a:latin typeface="Open Sans"/>
                <a:ea typeface="Open Sans"/>
                <a:cs typeface="Open Sans"/>
              </a:rPr>
              <a:t>Lage en plan med roller og ansvar for oppfølging av de samskapte løsningene for videre integrering i den demokratiske planleggingsprosessen.</a:t>
            </a:r>
          </a:p>
          <a:p>
            <a:pPr marL="285750" indent="-285750">
              <a:buClr>
                <a:schemeClr val="accent2"/>
              </a:buClr>
              <a:buFont typeface="Arial" panose="020B0604020202020204" pitchFamily="34" charset="0"/>
              <a:buChar char="•"/>
            </a:pPr>
            <a:r>
              <a:rPr lang="nb-NO" sz="1400">
                <a:latin typeface="Open Sans"/>
                <a:ea typeface="Open Sans"/>
                <a:cs typeface="Open Sans"/>
              </a:rPr>
              <a:t>Presentere de samskapte løsningene for </a:t>
            </a:r>
            <a:r>
              <a:rPr lang="nb-NO" sz="1400" b="0" i="0">
                <a:effectLst/>
                <a:latin typeface="Open Sans"/>
                <a:ea typeface="Open Sans"/>
                <a:cs typeface="Open Sans"/>
              </a:rPr>
              <a:t>relevante myndigheter.</a:t>
            </a:r>
            <a:endParaRPr lang="nb-NO" sz="1400" b="0" i="0">
              <a:effectLst/>
              <a:latin typeface="Open Sans "/>
              <a:ea typeface="Open Sans" panose="020B0606030504020204" pitchFamily="34" charset="0"/>
              <a:cs typeface="Open Sans" panose="020B0606030504020204" pitchFamily="34" charset="0"/>
            </a:endParaRP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Planmyndigheten bestemmer hvordan resultatene fra RUPIL skal integreres i den ordinære offentlige planleggingsprosessen, noe som sikrer både demokratisk legitimitet og formell bekreftelse på samarbeidsaktiviteter. </a:t>
            </a: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Statens forpliktelse til samarbeid med myndigheter på ulike nivåer, interessenter og aktører bekreftes gjennom et handlingsprogram.</a:t>
            </a:r>
          </a:p>
          <a:p>
            <a:pPr marL="179705" lvl="1"/>
            <a:endParaRPr lang="en-US" sz="1400">
              <a:solidFill>
                <a:schemeClr val="tx1"/>
              </a:solidFill>
              <a:latin typeface="Open Sans "/>
              <a:ea typeface="Open Sans"/>
              <a:cs typeface="Open Sans"/>
            </a:endParaRPr>
          </a:p>
        </p:txBody>
      </p:sp>
      <p:sp>
        <p:nvSpPr>
          <p:cNvPr id="7" name="Pil: høyre 6" descr="oransje pil til neste side">
            <a:extLst>
              <a:ext uri="{FF2B5EF4-FFF2-40B4-BE49-F238E27FC236}">
                <a16:creationId xmlns:a16="http://schemas.microsoft.com/office/drawing/2014/main" id="{EAE94A55-4569-FD79-D02C-2458DFEEFCBB}"/>
              </a:ext>
            </a:extLst>
          </p:cNvPr>
          <p:cNvSpPr/>
          <p:nvPr/>
        </p:nvSpPr>
        <p:spPr>
          <a:xfrm>
            <a:off x="8160601" y="5759107"/>
            <a:ext cx="2415540" cy="588768"/>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Sylinder 7">
            <a:hlinkClick r:id="rId3" action="ppaction://hlinksldjump"/>
            <a:extLst>
              <a:ext uri="{FF2B5EF4-FFF2-40B4-BE49-F238E27FC236}">
                <a16:creationId xmlns:a16="http://schemas.microsoft.com/office/drawing/2014/main" id="{E4E5C672-1D75-5FF2-C364-3BD923E93454}"/>
              </a:ext>
            </a:extLst>
          </p:cNvPr>
          <p:cNvSpPr txBox="1"/>
          <p:nvPr/>
        </p:nvSpPr>
        <p:spPr>
          <a:xfrm>
            <a:off x="8389201" y="5899602"/>
            <a:ext cx="2639467" cy="307777"/>
          </a:xfrm>
          <a:prstGeom prst="rect">
            <a:avLst/>
          </a:prstGeom>
          <a:noFill/>
        </p:spPr>
        <p:txBody>
          <a:bodyPr wrap="square" rtlCol="0">
            <a:spAutoFit/>
          </a:bodyPr>
          <a:lstStyle/>
          <a:p>
            <a:r>
              <a:rPr lang="en-GB" sz="1400"/>
              <a:t>Se </a:t>
            </a:r>
            <a:r>
              <a:rPr lang="en-GB" sz="1400" err="1"/>
              <a:t>verktøy</a:t>
            </a:r>
            <a:r>
              <a:rPr lang="en-GB" sz="1400"/>
              <a:t> for </a:t>
            </a:r>
            <a:r>
              <a:rPr lang="en-GB" sz="1400" err="1"/>
              <a:t>fase</a:t>
            </a:r>
            <a:r>
              <a:rPr lang="en-GB" sz="1400"/>
              <a:t> 6</a:t>
            </a:r>
          </a:p>
        </p:txBody>
      </p:sp>
      <p:pic>
        <p:nvPicPr>
          <p:cNvPr id="5" name="Grafikk 4" descr="Tannhjul med heldekkende fyll">
            <a:hlinkClick r:id="rId4" action="ppaction://hlinksldjump"/>
            <a:extLst>
              <a:ext uri="{FF2B5EF4-FFF2-40B4-BE49-F238E27FC236}">
                <a16:creationId xmlns:a16="http://schemas.microsoft.com/office/drawing/2014/main" id="{E259464F-65C2-FA13-D149-887D2551DF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24773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a:t>
            </a:r>
            <a:endParaRPr lang="nb-NO" sz="10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954107"/>
          </a:xfrm>
          <a:prstGeom prst="rect">
            <a:avLst/>
          </a:prstGeom>
          <a:noFill/>
        </p:spPr>
        <p:txBody>
          <a:bodyPr wrap="square">
            <a:spAutoFit/>
          </a:bodyPr>
          <a:lstStyle/>
          <a:p>
            <a:r>
              <a:rPr lang="nb-NO" sz="1400" b="0" i="0">
                <a:effectLst/>
                <a:latin typeface="Open Sans "/>
              </a:rPr>
              <a:t>Når dere skal vurdere implementeringen av løsningen eller ideen deres i forhold til realistisk planlegging, bør følgende aspekter vurderes: styrker, svakheter, muligheter og trusler (Engelsk</a:t>
            </a:r>
            <a:r>
              <a:rPr lang="en-US" sz="1400" b="0" i="0">
                <a:effectLst/>
                <a:latin typeface="Open Sans "/>
                <a:ea typeface="Open Sans" panose="020B0606030504020204" pitchFamily="34" charset="0"/>
                <a:cs typeface="Open Sans" panose="020B0606030504020204" pitchFamily="34" charset="0"/>
              </a:rPr>
              <a:t>: Strengths, Weaknesses, Opportunities, Threats</a:t>
            </a:r>
            <a:r>
              <a:rPr lang="en-US" sz="1400">
                <a:latin typeface="Open Sans "/>
                <a:ea typeface="Open Sans" panose="020B0606030504020204" pitchFamily="34" charset="0"/>
                <a:cs typeface="Open Sans" panose="020B0606030504020204" pitchFamily="34" charset="0"/>
              </a:rPr>
              <a:t>= SWOT). </a:t>
            </a:r>
            <a:endParaRPr lang="nb-NO" sz="14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1815882"/>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err="1">
                <a:latin typeface="Open Sans "/>
              </a:rPr>
              <a:t>Instruksjon</a:t>
            </a:r>
            <a:r>
              <a:rPr lang="en-US" sz="1400" b="1">
                <a:latin typeface="Open Sans "/>
              </a:rPr>
              <a:t>:</a:t>
            </a:r>
            <a:endParaRPr lang="en-US" sz="1400">
              <a:latin typeface="Open Sans "/>
            </a:endParaRPr>
          </a:p>
          <a:p>
            <a:pPr marL="0" indent="0">
              <a:buNone/>
            </a:pPr>
            <a:endParaRPr lang="nb-NO" sz="1400" b="0" i="0">
              <a:effectLst/>
              <a:latin typeface="Open Sans "/>
            </a:endParaRPr>
          </a:p>
          <a:p>
            <a:pPr marL="342900" indent="-342900">
              <a:buClr>
                <a:schemeClr val="accent2"/>
              </a:buClr>
              <a:buFont typeface="+mj-lt"/>
              <a:buAutoNum type="arabicPeriod"/>
            </a:pPr>
            <a:r>
              <a:rPr lang="nb-NO" sz="1400" b="0" i="0">
                <a:effectLst/>
                <a:latin typeface="Open Sans "/>
              </a:rPr>
              <a:t>Hver deltaker i gruppa fyller inn styrker, svakheter, muligheter og trusler i forhold til implementeringen av løsningen/ideen dere har. Skriv på </a:t>
            </a:r>
            <a:r>
              <a:rPr lang="nb-NO" sz="1400" b="0" i="0" err="1">
                <a:effectLst/>
                <a:latin typeface="Open Sans "/>
              </a:rPr>
              <a:t>post-it</a:t>
            </a:r>
            <a:r>
              <a:rPr lang="nb-NO" sz="1400" b="0" i="0">
                <a:effectLst/>
                <a:latin typeface="Open Sans "/>
              </a:rPr>
              <a:t>-lapper som senere klistres på matrisen (neste slide).</a:t>
            </a:r>
          </a:p>
          <a:p>
            <a:pPr marL="342900" indent="-342900">
              <a:buClr>
                <a:schemeClr val="accent2"/>
              </a:buClr>
              <a:buFont typeface="+mj-lt"/>
              <a:buAutoNum type="arabicPeriod"/>
            </a:pPr>
            <a:r>
              <a:rPr lang="nb-NO" sz="1400">
                <a:latin typeface="Open Sans "/>
              </a:rPr>
              <a:t>Ta runden i gruppa og del innspillene med hverandre</a:t>
            </a:r>
            <a:r>
              <a:rPr lang="nb-NO" sz="1400" b="0" i="0">
                <a:effectLst/>
                <a:latin typeface="Open Sans "/>
              </a:rPr>
              <a:t>.</a:t>
            </a:r>
          </a:p>
          <a:p>
            <a:pPr marL="342900" indent="-342900">
              <a:buClr>
                <a:schemeClr val="accent2"/>
              </a:buClr>
              <a:buFont typeface="+mj-lt"/>
              <a:buAutoNum type="arabicPeriod"/>
            </a:pPr>
            <a:r>
              <a:rPr lang="nb-NO" sz="1400" b="0" i="0">
                <a:effectLst/>
                <a:latin typeface="Open Sans "/>
              </a:rPr>
              <a:t>Oppsummer hovedfunnene i en felles matrise.</a:t>
            </a:r>
            <a:endParaRPr lang="nb-NO" sz="1200">
              <a:latin typeface="Open Sans "/>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225225"/>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150000"/>
              </a:lnSpc>
            </a:pPr>
            <a:endParaRPr lang="en-US" sz="1400">
              <a:latin typeface="Open Sans "/>
            </a:endParaRPr>
          </a:p>
          <a:p>
            <a:pPr marL="342900" indent="-342900">
              <a:lnSpc>
                <a:spcPct val="150000"/>
              </a:lnSpc>
              <a:buClr>
                <a:schemeClr val="accent2"/>
              </a:buClr>
              <a:buFont typeface="+mj-lt"/>
              <a:buAutoNum type="arabicPeriod"/>
            </a:pPr>
            <a:r>
              <a:rPr lang="en-US" sz="1400">
                <a:latin typeface="Open Sans "/>
              </a:rPr>
              <a:t>Individuell, 10 min</a:t>
            </a:r>
          </a:p>
          <a:p>
            <a:pPr marL="342900" indent="-342900">
              <a:lnSpc>
                <a:spcPct val="150000"/>
              </a:lnSpc>
              <a:buClr>
                <a:schemeClr val="accent2"/>
              </a:buClr>
              <a:buFont typeface="+mj-lt"/>
              <a:buAutoNum type="arabicPeriod"/>
            </a:pPr>
            <a:r>
              <a:rPr lang="en-US" sz="1400">
                <a:latin typeface="Open Sans "/>
              </a:rPr>
              <a:t>Gruppe, 20 min</a:t>
            </a:r>
          </a:p>
          <a:p>
            <a:pPr marL="342900" indent="-342900">
              <a:lnSpc>
                <a:spcPct val="150000"/>
              </a:lnSpc>
              <a:buClr>
                <a:schemeClr val="accent2"/>
              </a:buClr>
              <a:buFont typeface="+mj-lt"/>
              <a:buAutoNum type="arabicPeriod"/>
            </a:pPr>
            <a:r>
              <a:rPr lang="en-US" sz="1400">
                <a:latin typeface="Open Sans "/>
              </a:rPr>
              <a:t>Gruppe, 30 min</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61610"/>
          </a:xfrm>
          <a:prstGeom prst="rect">
            <a:avLst/>
          </a:prstGeom>
          <a:noFill/>
        </p:spPr>
        <p:txBody>
          <a:bodyPr wrap="square" rtlCol="0">
            <a:spAutoFit/>
          </a:bodyPr>
          <a:lstStyle/>
          <a:p>
            <a:r>
              <a:rPr lang="nb-NO" sz="1100"/>
              <a:t>Klikk for å se verktøy for SWOT-analyse</a:t>
            </a:r>
          </a:p>
        </p:txBody>
      </p:sp>
      <p:pic>
        <p:nvPicPr>
          <p:cNvPr id="10" name="Grafikk 9" descr="Tannhjul med heldekkende fyll">
            <a:hlinkClick r:id="rId6" action="ppaction://hlinksldjump"/>
            <a:extLst>
              <a:ext uri="{FF2B5EF4-FFF2-40B4-BE49-F238E27FC236}">
                <a16:creationId xmlns:a16="http://schemas.microsoft.com/office/drawing/2014/main" id="{F8C9E4CA-104A-7A98-AF0B-3E33BCD3E2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983149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 </a:t>
            </a:r>
            <a:r>
              <a:rPr lang="nb-NO" sz="14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 matrise</a:t>
            </a:r>
          </a:p>
        </p:txBody>
      </p:sp>
      <p:sp>
        <p:nvSpPr>
          <p:cNvPr id="10" name="Alternativ prosess 9">
            <a:extLst>
              <a:ext uri="{FF2B5EF4-FFF2-40B4-BE49-F238E27FC236}">
                <a16:creationId xmlns:a16="http://schemas.microsoft.com/office/drawing/2014/main" id="{4E2DC50A-7C91-1ADE-0C88-2A94227E3C32}"/>
              </a:ext>
              <a:ext uri="{C183D7F6-B498-43B3-948B-1728B52AA6E4}">
                <adec:decorative xmlns:adec="http://schemas.microsoft.com/office/drawing/2017/decorative" val="1"/>
              </a:ext>
            </a:extLst>
          </p:cNvPr>
          <p:cNvSpPr/>
          <p:nvPr/>
        </p:nvSpPr>
        <p:spPr>
          <a:xfrm>
            <a:off x="1079499" y="2076450"/>
            <a:ext cx="3473451" cy="1476375"/>
          </a:xfrm>
          <a:prstGeom prst="flowChartAlternateProcess">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BDB01393-AB32-6FB2-014F-AF48DACBD697}"/>
              </a:ext>
            </a:extLst>
          </p:cNvPr>
          <p:cNvSpPr txBox="1"/>
          <p:nvPr/>
        </p:nvSpPr>
        <p:spPr>
          <a:xfrm>
            <a:off x="1276735" y="2190294"/>
            <a:ext cx="2989265" cy="1169551"/>
          </a:xfrm>
          <a:prstGeom prst="rect">
            <a:avLst/>
          </a:prstGeom>
          <a:noFill/>
        </p:spPr>
        <p:txBody>
          <a:bodyPr wrap="square">
            <a:spAutoFit/>
          </a:bodyPr>
          <a:lstStyle/>
          <a:p>
            <a:pPr algn="ctr"/>
            <a:r>
              <a:rPr lang="nb-NO" sz="1400" b="1">
                <a:latin typeface="Open Sans "/>
              </a:rPr>
              <a:t>STYRKE</a:t>
            </a:r>
          </a:p>
          <a:p>
            <a:pPr algn="ctr"/>
            <a:endParaRPr lang="nb-NO" sz="1400">
              <a:latin typeface="Open Sans "/>
            </a:endParaRPr>
          </a:p>
          <a:p>
            <a:pPr algn="ctr"/>
            <a:r>
              <a:rPr lang="nb-NO" sz="1400" i="1">
                <a:latin typeface="Open Sans "/>
              </a:rPr>
              <a:t>Hva  er konseptets styrker? Hva kan oppnås ved å implementere din løsning?</a:t>
            </a:r>
          </a:p>
        </p:txBody>
      </p:sp>
      <p:sp>
        <p:nvSpPr>
          <p:cNvPr id="12" name="Alternativ prosess 11">
            <a:extLst>
              <a:ext uri="{FF2B5EF4-FFF2-40B4-BE49-F238E27FC236}">
                <a16:creationId xmlns:a16="http://schemas.microsoft.com/office/drawing/2014/main" id="{A50C5B5A-58B6-0E12-BF5D-5F0EEFB4427B}"/>
              </a:ext>
            </a:extLst>
          </p:cNvPr>
          <p:cNvSpPr/>
          <p:nvPr/>
        </p:nvSpPr>
        <p:spPr>
          <a:xfrm>
            <a:off x="1079498" y="3882598"/>
            <a:ext cx="3473451" cy="1476375"/>
          </a:xfrm>
          <a:prstGeom prst="flowChartAlternateProcess">
            <a:avLst/>
          </a:prstGeom>
          <a:solidFill>
            <a:schemeClr val="accent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latin typeface="Open Sans "/>
              </a:rPr>
              <a:t>MULIGHETER</a:t>
            </a:r>
          </a:p>
          <a:p>
            <a:pPr algn="ctr"/>
            <a:endParaRPr lang="nb-NO" sz="1400">
              <a:latin typeface="Open Sans "/>
            </a:endParaRPr>
          </a:p>
          <a:p>
            <a:pPr algn="ctr"/>
            <a:r>
              <a:rPr lang="nb-NO" sz="1400" i="1">
                <a:latin typeface="Open Sans "/>
              </a:rPr>
              <a:t>Hvem skal involveres for å realisere din løsning? Hvem kan bidra? </a:t>
            </a:r>
          </a:p>
        </p:txBody>
      </p:sp>
      <p:sp>
        <p:nvSpPr>
          <p:cNvPr id="14" name="Alternativ prosess 13">
            <a:extLst>
              <a:ext uri="{FF2B5EF4-FFF2-40B4-BE49-F238E27FC236}">
                <a16:creationId xmlns:a16="http://schemas.microsoft.com/office/drawing/2014/main" id="{123A8911-F0A5-9232-6565-B780BE87428C}"/>
              </a:ext>
              <a:ext uri="{C183D7F6-B498-43B3-948B-1728B52AA6E4}">
                <adec:decorative xmlns:adec="http://schemas.microsoft.com/office/drawing/2017/decorative" val="1"/>
              </a:ext>
            </a:extLst>
          </p:cNvPr>
          <p:cNvSpPr/>
          <p:nvPr/>
        </p:nvSpPr>
        <p:spPr>
          <a:xfrm>
            <a:off x="4892676" y="2076927"/>
            <a:ext cx="3473451" cy="1476375"/>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TekstSylinder 19">
            <a:extLst>
              <a:ext uri="{FF2B5EF4-FFF2-40B4-BE49-F238E27FC236}">
                <a16:creationId xmlns:a16="http://schemas.microsoft.com/office/drawing/2014/main" id="{2106F6B4-361A-DF8E-D6BD-3933AE8BEC5E}"/>
              </a:ext>
            </a:extLst>
          </p:cNvPr>
          <p:cNvSpPr txBox="1"/>
          <p:nvPr/>
        </p:nvSpPr>
        <p:spPr>
          <a:xfrm>
            <a:off x="5179626" y="2190294"/>
            <a:ext cx="3048000" cy="1169551"/>
          </a:xfrm>
          <a:prstGeom prst="rect">
            <a:avLst/>
          </a:prstGeom>
          <a:noFill/>
        </p:spPr>
        <p:txBody>
          <a:bodyPr wrap="square">
            <a:spAutoFit/>
          </a:bodyPr>
          <a:lstStyle/>
          <a:p>
            <a:pPr algn="ctr"/>
            <a:r>
              <a:rPr lang="nb-NO" sz="1400" b="1">
                <a:latin typeface="Open Sans "/>
              </a:rPr>
              <a:t>SVAKHETER</a:t>
            </a:r>
          </a:p>
          <a:p>
            <a:pPr algn="ctr"/>
            <a:endParaRPr lang="nb-NO" sz="1400">
              <a:latin typeface="Open Sans "/>
            </a:endParaRPr>
          </a:p>
          <a:p>
            <a:pPr algn="ctr"/>
            <a:r>
              <a:rPr lang="nb-NO" sz="1400" i="1">
                <a:latin typeface="Open Sans "/>
              </a:rPr>
              <a:t>Hva er konseptets svakheter? Er din løsning bærekraftig? Er den realistisk?</a:t>
            </a:r>
          </a:p>
        </p:txBody>
      </p:sp>
      <p:sp>
        <p:nvSpPr>
          <p:cNvPr id="11" name="Alternativ prosess 10">
            <a:hlinkClick r:id="rId3"/>
            <a:extLst>
              <a:ext uri="{FF2B5EF4-FFF2-40B4-BE49-F238E27FC236}">
                <a16:creationId xmlns:a16="http://schemas.microsoft.com/office/drawing/2014/main" id="{26DE3588-7D59-CB99-E034-4F0800F5F4DF}"/>
              </a:ext>
            </a:extLst>
          </p:cNvPr>
          <p:cNvSpPr/>
          <p:nvPr/>
        </p:nvSpPr>
        <p:spPr>
          <a:xfrm>
            <a:off x="4892675" y="3897532"/>
            <a:ext cx="3473451" cy="1476375"/>
          </a:xfrm>
          <a:prstGeom prst="flowChartAlternateProces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solidFill>
                  <a:schemeClr val="tx1"/>
                </a:solidFill>
                <a:latin typeface="Open Sans "/>
              </a:rPr>
              <a:t>TRUSLER</a:t>
            </a:r>
          </a:p>
          <a:p>
            <a:pPr algn="ctr"/>
            <a:endParaRPr lang="nb-NO" sz="1400">
              <a:solidFill>
                <a:schemeClr val="tx1"/>
              </a:solidFill>
              <a:latin typeface="Open Sans "/>
            </a:endParaRPr>
          </a:p>
          <a:p>
            <a:pPr algn="ctr"/>
            <a:r>
              <a:rPr lang="nb-NO" sz="1400" i="1">
                <a:solidFill>
                  <a:schemeClr val="tx1"/>
                </a:solidFill>
                <a:latin typeface="Open Sans "/>
              </a:rPr>
              <a:t>Hvordan skal du håndtere trusler eller hindringer under implementeringen?</a:t>
            </a:r>
            <a:endParaRPr lang="nb-NO" sz="1400">
              <a:solidFill>
                <a:schemeClr val="tx1"/>
              </a:solidFill>
              <a:latin typeface="Open Sans "/>
            </a:endParaRPr>
          </a:p>
        </p:txBody>
      </p:sp>
      <p:pic>
        <p:nvPicPr>
          <p:cNvPr id="21" name="Grafikk 20" descr="Tannhjul med heldekkende fyll">
            <a:hlinkClick r:id="rId4" action="ppaction://hlinksldjump"/>
            <a:extLst>
              <a:ext uri="{FF2B5EF4-FFF2-40B4-BE49-F238E27FC236}">
                <a16:creationId xmlns:a16="http://schemas.microsoft.com/office/drawing/2014/main" id="{42E91ECB-98EF-7372-A85A-E25C12341C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7" name="Grafikk 6">
            <a:hlinkClick r:id="rId3"/>
            <a:extLst>
              <a:ext uri="{FF2B5EF4-FFF2-40B4-BE49-F238E27FC236}">
                <a16:creationId xmlns:a16="http://schemas.microsoft.com/office/drawing/2014/main" id="{695743E2-AC44-6DB6-E803-EB9586ED0653}"/>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8789" y="3440332"/>
            <a:ext cx="914400" cy="914400"/>
          </a:xfrm>
          <a:prstGeom prst="rect">
            <a:avLst/>
          </a:prstGeom>
        </p:spPr>
      </p:pic>
      <p:sp>
        <p:nvSpPr>
          <p:cNvPr id="8" name="TekstSylinder 7">
            <a:extLst>
              <a:ext uri="{FF2B5EF4-FFF2-40B4-BE49-F238E27FC236}">
                <a16:creationId xmlns:a16="http://schemas.microsoft.com/office/drawing/2014/main" id="{2165E752-5BAB-B62E-7377-7FEB6E1FC41F}"/>
              </a:ext>
            </a:extLst>
          </p:cNvPr>
          <p:cNvSpPr txBox="1"/>
          <p:nvPr/>
        </p:nvSpPr>
        <p:spPr>
          <a:xfrm>
            <a:off x="1276734" y="5585526"/>
            <a:ext cx="1885565" cy="646331"/>
          </a:xfrm>
          <a:prstGeom prst="rect">
            <a:avLst/>
          </a:prstGeom>
          <a:noFill/>
        </p:spPr>
        <p:txBody>
          <a:bodyPr wrap="square">
            <a:spAutoFit/>
          </a:bodyPr>
          <a:lstStyle/>
          <a:p>
            <a:r>
              <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rPr>
              <a:t>Gå til bake til </a:t>
            </a:r>
            <a:r>
              <a:rPr lang="nb-NO" sz="1800" err="1">
                <a:solidFill>
                  <a:schemeClr val="accent1"/>
                </a:solidFill>
                <a:latin typeface="Open Sans" panose="020B0606030504020204" pitchFamily="34" charset="0"/>
                <a:ea typeface="Open Sans" panose="020B0606030504020204" pitchFamily="34" charset="0"/>
                <a:cs typeface="Open Sans" panose="020B0606030504020204" pitchFamily="34" charset="0"/>
              </a:rPr>
              <a:t>RUPILmodellen</a:t>
            </a:r>
            <a:endPar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p>
        </p:txBody>
      </p:sp>
    </p:spTree>
    <p:extLst>
      <p:ext uri="{BB962C8B-B14F-4D97-AF65-F5344CB8AC3E}">
        <p14:creationId xmlns:p14="http://schemas.microsoft.com/office/powerpoint/2010/main" val="23994522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fortsett. 2</a:t>
            </a:r>
            <a:endParaRPr lang="nb-NO" sz="14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Roller og ansvar</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9" y="1811792"/>
            <a:ext cx="6884925" cy="830997"/>
          </a:xfrm>
          <a:prstGeom prst="rect">
            <a:avLst/>
          </a:prstGeom>
          <a:noFill/>
        </p:spPr>
        <p:txBody>
          <a:bodyPr wrap="square">
            <a:spAutoFit/>
          </a:bodyPr>
          <a:lstStyle/>
          <a:p>
            <a:pPr fontAlgn="base"/>
            <a:r>
              <a:rPr lang="nb-NO" sz="1600" b="0" i="0">
                <a:effectLst/>
                <a:latin typeface="Open Sans "/>
              </a:rPr>
              <a:t>Vi fokuserer på muligheter og trusler i forhold til implementeringsprosessen og diskuterer hvem som kan følge opp henholdsvis muligheter og trusler, og hvordan dette kan gjøres.</a:t>
            </a:r>
            <a:endParaRPr lang="en-US" sz="1600">
              <a:solidFill>
                <a:srgbClr val="000000"/>
              </a:solidFill>
              <a:latin typeface="Open Sans "/>
              <a:ea typeface="Open Sans"/>
              <a:cs typeface="Open Sans"/>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132" y="2939284"/>
            <a:ext cx="5901273" cy="2893100"/>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rPr>
              <a:t>Instruksjon:</a:t>
            </a:r>
          </a:p>
          <a:p>
            <a:pPr marL="0" indent="0">
              <a:buFont typeface="Wingdings" panose="05000000000000000000" pitchFamily="2" charset="2"/>
              <a:buNone/>
            </a:pPr>
            <a:endParaRPr lang="nb-NO" sz="1400" b="1">
              <a:latin typeface="Open Sans "/>
            </a:endParaRPr>
          </a:p>
          <a:p>
            <a:r>
              <a:rPr lang="nb-NO" sz="1400">
                <a:latin typeface="Open Sans "/>
              </a:rPr>
              <a:t>Bruk dine hovedfunn fra ‘mulighetene’ og diskuter de forskjellige aktørenes roller og ansvar i implementeringsprosessen:</a:t>
            </a:r>
          </a:p>
          <a:p>
            <a:pPr marL="1200150" lvl="2" indent="-285750">
              <a:buClr>
                <a:schemeClr val="accent2"/>
              </a:buClr>
              <a:buFont typeface="Arial" panose="020B0604020202020204" pitchFamily="34" charset="0"/>
              <a:buChar char="•"/>
            </a:pPr>
            <a:r>
              <a:rPr lang="nb-NO" sz="1400">
                <a:latin typeface="Open Sans "/>
              </a:rPr>
              <a:t>Hvem kan bidra til å realisere ideen og hvordan (næringsliv, kommuner, regioner, frivillige organisasjoner, forsknings- og utdanningsinstitusjoner)?</a:t>
            </a:r>
          </a:p>
          <a:p>
            <a:pPr marL="1200150" lvl="2" indent="-285750">
              <a:buClr>
                <a:schemeClr val="accent2"/>
              </a:buClr>
              <a:buFont typeface="Arial" panose="020B0604020202020204" pitchFamily="34" charset="0"/>
              <a:buChar char="•"/>
            </a:pPr>
            <a:r>
              <a:rPr lang="nb-NO" sz="1400">
                <a:latin typeface="Open Sans "/>
              </a:rPr>
              <a:t>Hvem kan hjelpe med å håndtere trusler og minske forholdene som kan hindre implementeringen av ideen (juridiske eller økonomiske eksperter, implementerings-team, brukergrupper)?</a:t>
            </a:r>
          </a:p>
          <a:p>
            <a:endParaRPr lang="nb-NO" sz="1400">
              <a:latin typeface="Open Sans "/>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751022" y="2473691"/>
            <a:ext cx="2475404" cy="1126462"/>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90000"/>
              </a:lnSpc>
            </a:pPr>
            <a:endParaRPr lang="en-US" sz="1400">
              <a:latin typeface="Open Sans "/>
            </a:endParaRPr>
          </a:p>
          <a:p>
            <a:pPr>
              <a:buClr>
                <a:schemeClr val="accent2"/>
              </a:buClr>
            </a:pPr>
            <a:r>
              <a:rPr lang="nb-NO" sz="1400">
                <a:latin typeface="Open Sans "/>
              </a:rPr>
              <a:t>Gruppe, 40 minutter</a:t>
            </a: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mer denne fasen</a:t>
            </a:r>
          </a:p>
        </p:txBody>
      </p:sp>
      <p:pic>
        <p:nvPicPr>
          <p:cNvPr id="10" name="Grafikk 9" descr="Tannhjul med heldekkende fyll">
            <a:hlinkClick r:id="rId6" action="ppaction://hlinksldjump"/>
            <a:extLst>
              <a:ext uri="{FF2B5EF4-FFF2-40B4-BE49-F238E27FC236}">
                <a16:creationId xmlns:a16="http://schemas.microsoft.com/office/drawing/2014/main" id="{1F02EB28-2E43-D846-AEA4-2F5629B4AC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77283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forsett. 3</a:t>
            </a:r>
            <a:endParaRPr lang="nb-NO" sz="14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Presentasjon av sluttproduktet</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584775"/>
          </a:xfrm>
          <a:prstGeom prst="rect">
            <a:avLst/>
          </a:prstGeom>
          <a:noFill/>
        </p:spPr>
        <p:txBody>
          <a:bodyPr wrap="square">
            <a:spAutoFit/>
          </a:bodyPr>
          <a:lstStyle/>
          <a:p>
            <a:r>
              <a:rPr lang="nb-NO" sz="1600">
                <a:solidFill>
                  <a:srgbClr val="000000"/>
                </a:solidFill>
                <a:latin typeface="Open Sans "/>
                <a:ea typeface="Open Sans"/>
                <a:cs typeface="Open Sans"/>
              </a:rPr>
              <a:t>Løsningene og ideene blir presentert for alle deltakerne. </a:t>
            </a:r>
            <a:endParaRPr lang="en-GB" sz="16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797" y="2516784"/>
            <a:ext cx="5165854" cy="3108543"/>
          </a:xfrm>
          <a:prstGeom prst="rect">
            <a:avLst/>
          </a:prstGeom>
          <a:noFill/>
        </p:spPr>
        <p:txBody>
          <a:bodyPr wrap="square" lIns="91440" tIns="45720" rIns="91440" bIns="45720" rtlCol="0" anchor="t">
            <a:spAutoFit/>
          </a:bodyPr>
          <a:lstStyle/>
          <a:p>
            <a:pPr>
              <a:buClr>
                <a:schemeClr val="accent2"/>
              </a:buClr>
            </a:pPr>
            <a:r>
              <a:rPr lang="nb-NO" sz="1400" b="1">
                <a:latin typeface="Open Sans "/>
              </a:rPr>
              <a:t>Instruksjon:</a:t>
            </a:r>
          </a:p>
          <a:p>
            <a:pPr marL="342900" indent="-342900">
              <a:buClr>
                <a:schemeClr val="accent2"/>
              </a:buClr>
              <a:buFont typeface="+mj-lt"/>
              <a:buAutoNum type="arabicPeriod"/>
            </a:pPr>
            <a:r>
              <a:rPr lang="nb-NO" sz="1400">
                <a:latin typeface="Open Sans "/>
              </a:rPr>
              <a:t>Forbered en presentasjon av din løsning/idé. Presentasjonen skal inneholde:</a:t>
            </a:r>
          </a:p>
          <a:p>
            <a:pPr marL="1257300" lvl="2" indent="-342900">
              <a:buClr>
                <a:schemeClr val="accent2"/>
              </a:buClr>
              <a:buFont typeface="+mj-lt"/>
              <a:buAutoNum type="alphaLcParenR"/>
            </a:pPr>
            <a:r>
              <a:rPr lang="nb-NO" sz="1400">
                <a:latin typeface="Open Sans "/>
              </a:rPr>
              <a:t>Beskrivelse av tema og ‘hvordan kan vi…’-spørsmålet. </a:t>
            </a:r>
          </a:p>
          <a:p>
            <a:pPr marL="1257300" lvl="2" indent="-342900">
              <a:buClr>
                <a:schemeClr val="accent2"/>
              </a:buClr>
              <a:buFont typeface="+mj-lt"/>
              <a:buAutoNum type="alphaLcParenR"/>
            </a:pPr>
            <a:r>
              <a:rPr lang="nb-NO" sz="1400">
                <a:latin typeface="Open Sans "/>
              </a:rPr>
              <a:t>En gjennomgang av din prototype</a:t>
            </a:r>
          </a:p>
          <a:p>
            <a:pPr marL="1257300" lvl="2" indent="-342900">
              <a:buClr>
                <a:schemeClr val="accent2"/>
              </a:buClr>
              <a:buFont typeface="+mj-lt"/>
              <a:buAutoNum type="alphaLcParenR"/>
            </a:pPr>
            <a:r>
              <a:rPr lang="nb-NO" sz="1400" b="0" i="0">
                <a:effectLst/>
                <a:latin typeface="Open Sans" panose="020B0606030504020204" pitchFamily="34" charset="0"/>
                <a:ea typeface="Open Sans" panose="020B0606030504020204" pitchFamily="34" charset="0"/>
                <a:cs typeface="Open Sans" panose="020B0606030504020204" pitchFamily="34" charset="0"/>
              </a:rPr>
              <a:t>Dine ideer om  hvem som kan bidra til implementeringen av konseptet og hvordan</a:t>
            </a:r>
          </a:p>
          <a:p>
            <a:pPr marL="1257300" lvl="2" indent="-342900">
              <a:buClr>
                <a:schemeClr val="accent2"/>
              </a:buClr>
              <a:buFont typeface="+mj-lt"/>
              <a:buAutoNum type="alphaLcParen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Presenter din løsning/idé</a:t>
            </a:r>
          </a:p>
          <a:p>
            <a:pPr marL="342900" indent="-342900">
              <a:buClr>
                <a:schemeClr val="accent2"/>
              </a:buClr>
              <a:buFont typeface="+mj-lt"/>
              <a:buAutoNum type="arabicPeriod"/>
            </a:pPr>
            <a:r>
              <a:rPr lang="nb-NO" sz="1400">
                <a:latin typeface="Open Sans "/>
              </a:rPr>
              <a:t>Verten (representant for kommune eller region) presenterer en plan for oppfølging av foreslåtte løsninger i den lokale/regionale planleggingsprosessen. </a:t>
            </a:r>
          </a:p>
          <a:p>
            <a:endParaRPr lang="nb-NO" sz="1400">
              <a:latin typeface="Open Sans "/>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1445" y="1601620"/>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198261" y="2232484"/>
            <a:ext cx="2723497" cy="1969770"/>
          </a:xfrm>
          <a:prstGeom prst="rect">
            <a:avLst/>
          </a:prstGeom>
          <a:noFill/>
        </p:spPr>
        <p:txBody>
          <a:bodyPr wrap="square">
            <a:spAutoFit/>
          </a:bodyPr>
          <a:lstStyle/>
          <a:p>
            <a:pPr>
              <a:lnSpc>
                <a:spcPct val="150000"/>
              </a:lnSpc>
            </a:pPr>
            <a:endParaRPr lang="nb-NO" sz="140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TID: </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20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r>
              <a:rPr lang="en-US" sz="1400">
                <a:latin typeface="Open Sans" panose="020B0606030504020204" pitchFamily="34" charset="0"/>
                <a:ea typeface="Open Sans" panose="020B0606030504020204" pitchFamily="34" charset="0"/>
                <a:cs typeface="Open Sans" panose="020B0606030504020204" pitchFamily="34" charset="0"/>
              </a:rPr>
              <a:t> </a:t>
            </a:r>
            <a:r>
              <a:rPr lang="en-US" sz="1400" err="1">
                <a:latin typeface="Open Sans" panose="020B0606030504020204" pitchFamily="34" charset="0"/>
                <a:ea typeface="Open Sans" panose="020B0606030504020204" pitchFamily="34" charset="0"/>
                <a:cs typeface="Open Sans" panose="020B0606030504020204" pitchFamily="34" charset="0"/>
              </a:rPr>
              <a:t>hver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Vert,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
            </a:endParaRPr>
          </a:p>
        </p:txBody>
      </p:sp>
      <p:sp>
        <p:nvSpPr>
          <p:cNvPr id="10" name="TekstSylinder 9">
            <a:extLst>
              <a:ext uri="{FF2B5EF4-FFF2-40B4-BE49-F238E27FC236}">
                <a16:creationId xmlns:a16="http://schemas.microsoft.com/office/drawing/2014/main" id="{9D654E82-DB47-DA6F-0578-72B54BB76635}"/>
              </a:ext>
            </a:extLst>
          </p:cNvPr>
          <p:cNvSpPr txBox="1"/>
          <p:nvPr/>
        </p:nvSpPr>
        <p:spPr>
          <a:xfrm>
            <a:off x="8105017" y="5804452"/>
            <a:ext cx="2152166" cy="307777"/>
          </a:xfrm>
          <a:prstGeom prst="rect">
            <a:avLst/>
          </a:prstGeom>
          <a:noFill/>
        </p:spPr>
        <p:txBody>
          <a:bodyPr wrap="square" rtlCol="0">
            <a:spAutoFit/>
          </a:bodyPr>
          <a:lstStyle/>
          <a:p>
            <a:r>
              <a:rPr lang="en-GB" sz="1400">
                <a:hlinkClick r:id="rId5" action="ppaction://hlinksldjump"/>
              </a:rPr>
              <a:t>Se </a:t>
            </a:r>
            <a:r>
              <a:rPr lang="en-GB" sz="1400" err="1">
                <a:hlinkClick r:id="rId5" action="ppaction://hlinksldjump"/>
              </a:rPr>
              <a:t>noen</a:t>
            </a:r>
            <a:r>
              <a:rPr lang="en-GB" sz="1400">
                <a:hlinkClick r:id="rId5" action="ppaction://hlinksldjump"/>
              </a:rPr>
              <a:t> </a:t>
            </a:r>
            <a:r>
              <a:rPr lang="en-GB" sz="1400" err="1">
                <a:hlinkClick r:id="rId5" action="ppaction://hlinksldjump"/>
              </a:rPr>
              <a:t>ekstra</a:t>
            </a:r>
            <a:r>
              <a:rPr lang="en-GB" sz="1400">
                <a:hlinkClick r:id="rId5" action="ppaction://hlinksldjump"/>
              </a:rPr>
              <a:t> tips</a:t>
            </a:r>
            <a:endParaRPr lang="en-GB" sz="1400"/>
          </a:p>
        </p:txBody>
      </p:sp>
      <p:pic>
        <p:nvPicPr>
          <p:cNvPr id="12" name="Grafikk 11" descr="Tannhjul med heldekkende fyll">
            <a:hlinkClick r:id="rId6" action="ppaction://hlinksldjump"/>
            <a:extLst>
              <a:ext uri="{FF2B5EF4-FFF2-40B4-BE49-F238E27FC236}">
                <a16:creationId xmlns:a16="http://schemas.microsoft.com/office/drawing/2014/main" id="{16DCF850-D793-51AC-FE0B-DF3276EBF6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11" name="TekstSylinder 10">
            <a:hlinkClick r:id="rId6" action="ppaction://hlinksldjump"/>
            <a:extLst>
              <a:ext uri="{FF2B5EF4-FFF2-40B4-BE49-F238E27FC236}">
                <a16:creationId xmlns:a16="http://schemas.microsoft.com/office/drawing/2014/main" id="{9017F523-26B8-53F6-0A9C-A5F5E23CA840}"/>
              </a:ext>
            </a:extLst>
          </p:cNvPr>
          <p:cNvSpPr txBox="1"/>
          <p:nvPr/>
        </p:nvSpPr>
        <p:spPr>
          <a:xfrm>
            <a:off x="1385384" y="5715641"/>
            <a:ext cx="2450340" cy="523220"/>
          </a:xfrm>
          <a:prstGeom prst="rect">
            <a:avLst/>
          </a:prstGeom>
          <a:noFill/>
        </p:spPr>
        <p:txBody>
          <a:bodyPr wrap="square">
            <a:spAutoFit/>
          </a:bodyPr>
          <a:lstStyle/>
          <a:p>
            <a:r>
              <a:rPr lang="nb-NO" sz="1400">
                <a:solidFill>
                  <a:schemeClr val="accent2"/>
                </a:solidFill>
                <a:latin typeface="Open Sans "/>
              </a:rPr>
              <a:t>Gå tilbake til RUPIL-modellen</a:t>
            </a:r>
            <a:endParaRPr lang="en-AU" sz="1400">
              <a:solidFill>
                <a:schemeClr val="accent2"/>
              </a:solidFill>
              <a:latin typeface="Open Sans "/>
            </a:endParaRPr>
          </a:p>
        </p:txBody>
      </p:sp>
      <p:sp>
        <p:nvSpPr>
          <p:cNvPr id="9" name="Pil: høyre 8" descr="oransje pil til neste side">
            <a:extLst>
              <a:ext uri="{FF2B5EF4-FFF2-40B4-BE49-F238E27FC236}">
                <a16:creationId xmlns:a16="http://schemas.microsoft.com/office/drawing/2014/main" id="{DD5038D5-09B0-413E-DDD3-A2E23016C731}"/>
              </a:ext>
            </a:extLst>
          </p:cNvPr>
          <p:cNvSpPr/>
          <p:nvPr/>
        </p:nvSpPr>
        <p:spPr>
          <a:xfrm>
            <a:off x="7964423" y="5625327"/>
            <a:ext cx="2590934" cy="68060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4885140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Ekstra tips</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895728"/>
            <a:ext cx="10341672" cy="3947288"/>
          </a:xfrm>
        </p:spPr>
        <p:txBody>
          <a:bodyPr/>
          <a:lstStyle/>
          <a:p>
            <a:pPr>
              <a:buFont typeface="Arial" panose="020B0604020202020204" pitchFamily="34" charset="0"/>
              <a:buChar char="•"/>
            </a:pPr>
            <a:r>
              <a:rPr lang="en-GB" sz="1400" b="1" err="1">
                <a:solidFill>
                  <a:schemeClr val="tx1"/>
                </a:solidFill>
                <a:latin typeface="Open Sans "/>
              </a:rPr>
              <a:t>Scenarioworkshop</a:t>
            </a:r>
            <a:r>
              <a:rPr lang="en-GB" sz="1400" b="1">
                <a:solidFill>
                  <a:schemeClr val="tx1"/>
                </a:solidFill>
                <a:latin typeface="Open Sans "/>
              </a:rPr>
              <a:t> for </a:t>
            </a:r>
            <a:r>
              <a:rPr lang="en-GB" sz="1400" b="1" err="1">
                <a:solidFill>
                  <a:schemeClr val="tx1"/>
                </a:solidFill>
                <a:latin typeface="Open Sans "/>
              </a:rPr>
              <a:t>planleggingsprosess</a:t>
            </a:r>
            <a:r>
              <a:rPr lang="en-GB" sz="1400" b="1">
                <a:solidFill>
                  <a:schemeClr val="tx1"/>
                </a:solidFill>
                <a:latin typeface="Open Sans "/>
              </a:rPr>
              <a:t>:</a:t>
            </a:r>
          </a:p>
          <a:p>
            <a:pPr indent="0"/>
            <a:r>
              <a:rPr lang="nb-NO" sz="1400" b="0" i="0">
                <a:solidFill>
                  <a:schemeClr val="tx1"/>
                </a:solidFill>
                <a:effectLst/>
                <a:latin typeface="Open Sans "/>
              </a:rPr>
              <a:t>En scenarioworkshop kan brukes som en oppstart for planleggingsprosessen. Scenarioworkshopen tar kun en kveld og er også en god måte å mobilisere innbyggerne på, gi dem medeierskap til utviklingen av sin egen kommune. I tillegg kan det inspirere planleggerne.</a:t>
            </a:r>
          </a:p>
          <a:p>
            <a:pPr indent="0"/>
            <a:endParaRPr lang="nb-NO" sz="1400" b="0" i="0">
              <a:solidFill>
                <a:schemeClr val="tx1"/>
              </a:solidFill>
              <a:effectLst/>
              <a:latin typeface="Open Sans "/>
            </a:endParaRPr>
          </a:p>
          <a:p>
            <a:pPr marL="285750" indent="-285750">
              <a:buFont typeface="Arial" panose="020B0604020202020204" pitchFamily="34" charset="0"/>
              <a:buChar char="•"/>
            </a:pPr>
            <a:r>
              <a:rPr lang="en-GB" sz="1400" b="1" err="1">
                <a:solidFill>
                  <a:schemeClr val="tx1"/>
                </a:solidFill>
                <a:latin typeface="Open Sans "/>
                <a:sym typeface="Wingdings" panose="05000000000000000000" pitchFamily="2" charset="2"/>
              </a:rPr>
              <a:t>Evaluering</a:t>
            </a:r>
            <a:r>
              <a:rPr lang="en-GB" sz="1400" b="1">
                <a:solidFill>
                  <a:schemeClr val="tx1"/>
                </a:solidFill>
                <a:latin typeface="Open Sans "/>
                <a:sym typeface="Wingdings" panose="05000000000000000000" pitchFamily="2" charset="2"/>
              </a:rPr>
              <a:t>:</a:t>
            </a:r>
          </a:p>
          <a:p>
            <a:pPr algn="l"/>
            <a:r>
              <a:rPr lang="nb-NO" sz="1400" b="0" i="0">
                <a:solidFill>
                  <a:schemeClr val="tx1"/>
                </a:solidFill>
                <a:effectLst/>
                <a:latin typeface="Open Sans "/>
              </a:rPr>
              <a:t>På slutten av workshop 3 kan det være nyttig å evaluere RUPIL-prosessen sammen med deltakerne. Dette kan bidra til å justere aktivitetene for neste gang, men også gi verdifull innsikt til fase 6.</a:t>
            </a:r>
          </a:p>
          <a:p>
            <a:pPr algn="l"/>
            <a:r>
              <a:rPr lang="nb-NO" sz="1400" b="0" i="0">
                <a:solidFill>
                  <a:schemeClr val="tx1"/>
                </a:solidFill>
                <a:effectLst/>
                <a:latin typeface="Open Sans "/>
              </a:rPr>
              <a:t>Verktøy som kan brukes til dette inkluderer gratis løsninger fra plattformer som </a:t>
            </a:r>
            <a:r>
              <a:rPr lang="nb-NO" sz="1400" b="0" i="0" err="1">
                <a:solidFill>
                  <a:schemeClr val="tx1"/>
                </a:solidFill>
                <a:effectLst/>
                <a:latin typeface="Open Sans "/>
              </a:rPr>
              <a:t>Mentimeter</a:t>
            </a:r>
            <a:r>
              <a:rPr lang="nb-NO" sz="1400" b="0" i="0">
                <a:solidFill>
                  <a:schemeClr val="tx1"/>
                </a:solidFill>
                <a:effectLst/>
                <a:latin typeface="Open Sans "/>
              </a:rPr>
              <a:t>, Google Forms, </a:t>
            </a:r>
            <a:r>
              <a:rPr lang="nb-NO" sz="1400" b="0" i="0" err="1">
                <a:solidFill>
                  <a:schemeClr val="tx1"/>
                </a:solidFill>
                <a:effectLst/>
                <a:latin typeface="Open Sans "/>
              </a:rPr>
              <a:t>AhaSlides</a:t>
            </a:r>
            <a:r>
              <a:rPr lang="nb-NO" sz="1400" b="0" i="0">
                <a:solidFill>
                  <a:schemeClr val="tx1"/>
                </a:solidFill>
                <a:effectLst/>
                <a:latin typeface="Open Sans "/>
              </a:rPr>
              <a:t>, </a:t>
            </a:r>
            <a:r>
              <a:rPr lang="nb-NO" sz="1400" b="0" i="0" err="1">
                <a:solidFill>
                  <a:schemeClr val="tx1"/>
                </a:solidFill>
                <a:effectLst/>
                <a:latin typeface="Open Sans "/>
              </a:rPr>
              <a:t>Kahoot</a:t>
            </a:r>
            <a:r>
              <a:rPr lang="nb-NO" sz="1400" b="0" i="0">
                <a:solidFill>
                  <a:schemeClr val="tx1"/>
                </a:solidFill>
                <a:effectLst/>
                <a:latin typeface="Open Sans "/>
              </a:rPr>
              <a:t> eller rett og slett Post-it-lapper.</a:t>
            </a:r>
          </a:p>
          <a:p>
            <a:endParaRPr lang="en-GB" sz="1400">
              <a:solidFill>
                <a:schemeClr val="tx1"/>
              </a:solidFill>
              <a:latin typeface="Open Sans "/>
            </a:endParaRPr>
          </a:p>
          <a:p>
            <a:endParaRPr lang="en-GB" sz="1400">
              <a:solidFill>
                <a:schemeClr val="tx1"/>
              </a:solidFill>
              <a:latin typeface="Open Sans "/>
            </a:endParaRPr>
          </a:p>
        </p:txBody>
      </p:sp>
      <p:pic>
        <p:nvPicPr>
          <p:cNvPr id="6" name="Grafikk 5" descr="Markør med heldekkende fyll">
            <a:extLst>
              <a:ext uri="{FF2B5EF4-FFF2-40B4-BE49-F238E27FC236}">
                <a16:creationId xmlns:a16="http://schemas.microsoft.com/office/drawing/2014/main" id="{C478AA8F-24CD-992E-9F88-DEDF9EFEB3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5057" y="2877384"/>
            <a:ext cx="914400" cy="914400"/>
          </a:xfrm>
          <a:prstGeom prst="rect">
            <a:avLst/>
          </a:prstGeom>
        </p:spPr>
      </p:pic>
      <p:sp>
        <p:nvSpPr>
          <p:cNvPr id="7" name="TekstSylinder 6">
            <a:hlinkClick r:id="rId5"/>
            <a:extLst>
              <a:ext uri="{FF2B5EF4-FFF2-40B4-BE49-F238E27FC236}">
                <a16:creationId xmlns:a16="http://schemas.microsoft.com/office/drawing/2014/main" id="{4938503F-8F0A-8756-81B2-B96EA07D8CA9}"/>
              </a:ext>
            </a:extLst>
          </p:cNvPr>
          <p:cNvSpPr txBox="1"/>
          <p:nvPr/>
        </p:nvSpPr>
        <p:spPr>
          <a:xfrm>
            <a:off x="7737698" y="2820234"/>
            <a:ext cx="3474718" cy="461665"/>
          </a:xfrm>
          <a:prstGeom prst="rect">
            <a:avLst/>
          </a:prstGeom>
          <a:noFill/>
        </p:spPr>
        <p:txBody>
          <a:bodyPr wrap="square" rtlCol="0">
            <a:spAutoFit/>
          </a:bodyPr>
          <a:lstStyle/>
          <a:p>
            <a:r>
              <a:rPr lang="nb-NO" sz="1200">
                <a:latin typeface="Open Sans "/>
              </a:rPr>
              <a:t>Se her et eksempel på en scenarioworkshop i RUPIL-stil</a:t>
            </a:r>
          </a:p>
        </p:txBody>
      </p:sp>
      <p:pic>
        <p:nvPicPr>
          <p:cNvPr id="10" name="Grafikk 9" descr="Tannhjul med heldekkende fyll">
            <a:hlinkClick r:id="rId6" action="ppaction://hlinksldjump"/>
            <a:extLst>
              <a:ext uri="{FF2B5EF4-FFF2-40B4-BE49-F238E27FC236}">
                <a16:creationId xmlns:a16="http://schemas.microsoft.com/office/drawing/2014/main" id="{6BEE8D84-BBDD-55F5-F333-6243F37D1C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8" name="TekstSylinder 7">
            <a:extLst>
              <a:ext uri="{FF2B5EF4-FFF2-40B4-BE49-F238E27FC236}">
                <a16:creationId xmlns:a16="http://schemas.microsoft.com/office/drawing/2014/main" id="{CB6CDC38-B404-3F11-5882-5FC948EE0652}"/>
              </a:ext>
            </a:extLst>
          </p:cNvPr>
          <p:cNvSpPr txBox="1"/>
          <p:nvPr/>
        </p:nvSpPr>
        <p:spPr>
          <a:xfrm>
            <a:off x="8086347" y="5337053"/>
            <a:ext cx="2409375" cy="307777"/>
          </a:xfrm>
          <a:prstGeom prst="rect">
            <a:avLst/>
          </a:prstGeom>
          <a:noFill/>
        </p:spPr>
        <p:txBody>
          <a:bodyPr wrap="square" rtlCol="0">
            <a:spAutoFit/>
          </a:bodyPr>
          <a:lstStyle/>
          <a:p>
            <a:r>
              <a:rPr lang="en-GB" sz="1400" err="1"/>
              <a:t>Avslutt</a:t>
            </a:r>
            <a:r>
              <a:rPr lang="en-GB" sz="1400"/>
              <a:t> </a:t>
            </a:r>
            <a:r>
              <a:rPr lang="en-GB" sz="1400" err="1"/>
              <a:t>verktøykassen</a:t>
            </a:r>
            <a:endParaRPr lang="en-GB" sz="1400"/>
          </a:p>
        </p:txBody>
      </p:sp>
      <p:sp>
        <p:nvSpPr>
          <p:cNvPr id="5" name="Pil: høyre 4" descr="oransje pil til neste side">
            <a:hlinkClick r:id="rId9" action="ppaction://hlinksldjump"/>
            <a:extLst>
              <a:ext uri="{FF2B5EF4-FFF2-40B4-BE49-F238E27FC236}">
                <a16:creationId xmlns:a16="http://schemas.microsoft.com/office/drawing/2014/main" id="{856F5FE1-FE4F-0DCE-BBEF-418197F0B60F}"/>
              </a:ext>
            </a:extLst>
          </p:cNvPr>
          <p:cNvSpPr/>
          <p:nvPr/>
        </p:nvSpPr>
        <p:spPr>
          <a:xfrm>
            <a:off x="7911548" y="5059017"/>
            <a:ext cx="2409375" cy="78399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371425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8814A5C-3D2F-93A4-64E9-3FF5769C76D9}"/>
              </a:ext>
              <a:ext uri="{C183D7F6-B498-43B3-948B-1728B52AA6E4}">
                <adec:decorative xmlns:adec="http://schemas.microsoft.com/office/drawing/2017/decorative" val="1"/>
              </a:ext>
            </a:extLst>
          </p:cNvPr>
          <p:cNvSpPr>
            <a:spLocks noGrp="1"/>
          </p:cNvSpPr>
          <p:nvPr>
            <p:ph type="pic" sz="quarter" idx="14"/>
          </p:nvPr>
        </p:nvSpPr>
        <p:spPr>
          <a:xfrm>
            <a:off x="7335638" y="0"/>
            <a:ext cx="4810125" cy="6858000"/>
          </a:xfrm>
        </p:spPr>
        <p:txBody>
          <a:bodyPr/>
          <a:lstStyle/>
          <a:p>
            <a:pPr marL="0" indent="0">
              <a:buNone/>
            </a:pPr>
            <a:r>
              <a:rPr lang="nb-NO"/>
              <a:t>  </a:t>
            </a:r>
          </a:p>
        </p:txBody>
      </p:sp>
      <p:sp>
        <p:nvSpPr>
          <p:cNvPr id="3" name="Tittel 2">
            <a:extLst>
              <a:ext uri="{FF2B5EF4-FFF2-40B4-BE49-F238E27FC236}">
                <a16:creationId xmlns:a16="http://schemas.microsoft.com/office/drawing/2014/main" id="{1F4309A3-535D-35B0-A4F3-B13DC3F630D6}"/>
              </a:ext>
            </a:extLst>
          </p:cNvPr>
          <p:cNvSpPr>
            <a:spLocks noGrp="1"/>
          </p:cNvSpPr>
          <p:nvPr>
            <p:ph type="ctrTitle"/>
          </p:nvPr>
        </p:nvSpPr>
        <p:spPr>
          <a:xfrm>
            <a:off x="7451349" y="237956"/>
            <a:ext cx="149602" cy="266869"/>
          </a:xfrm>
        </p:spPr>
        <p:txBody>
          <a:bodyPr/>
          <a:lstStyle/>
          <a:p>
            <a:r>
              <a:rPr lang="en-GB" sz="300" dirty="0" err="1"/>
              <a:t>bakside</a:t>
            </a:r>
            <a:endParaRPr lang="en-GB" sz="300" dirty="0"/>
          </a:p>
        </p:txBody>
      </p:sp>
      <p:sp>
        <p:nvSpPr>
          <p:cNvPr id="8" name="TekstSylinder 7">
            <a:extLst>
              <a:ext uri="{FF2B5EF4-FFF2-40B4-BE49-F238E27FC236}">
                <a16:creationId xmlns:a16="http://schemas.microsoft.com/office/drawing/2014/main" id="{0952B9FB-2A5D-E952-C6B3-1C421FEEACF5}"/>
              </a:ext>
            </a:extLst>
          </p:cNvPr>
          <p:cNvSpPr txBox="1"/>
          <p:nvPr/>
        </p:nvSpPr>
        <p:spPr>
          <a:xfrm>
            <a:off x="688258" y="1071716"/>
            <a:ext cx="5476568" cy="4247317"/>
          </a:xfrm>
          <a:prstGeom prst="rect">
            <a:avLst/>
          </a:prstGeom>
          <a:noFill/>
        </p:spPr>
        <p:txBody>
          <a:bodyPr wrap="square" rtlCol="0">
            <a:spAutoFit/>
          </a:bodyPr>
          <a:lstStyle/>
          <a:p>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RUPIL-modellen for planlegging og  den tilhørende verktøykassen er </a:t>
            </a:r>
            <a:r>
              <a:rPr lang="nb-NO" b="0" dirty="0">
                <a:solidFill>
                  <a:schemeClr val="bg1"/>
                </a:solidFill>
                <a:latin typeface="Open Sans" panose="020B0606030504020204" pitchFamily="34" charset="0"/>
                <a:ea typeface="Open Sans" panose="020B0606030504020204" pitchFamily="34" charset="0"/>
                <a:cs typeface="Open Sans" panose="020B0606030504020204" pitchFamily="34" charset="0"/>
              </a:rPr>
              <a:t>utviklet som en del av det ESPON-finansierte forsknings- og </a:t>
            </a: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utviklingsprosjektet RURALPLAN i 2024. Modellen er testet i kommuner og regioner i Norge, Sverige og Sveits. </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Verktøykassen foreligger opprinnelig på engelsk. Innlandet Fylkeskommune har bidratt med midler til utforming av den norske versjonen av RUPIL-en. </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Les mer om hvordan vi har kommet frem til RUPIL-modellen på </a:t>
            </a:r>
            <a:r>
              <a:rPr lang="nb-NO" sz="1800" b="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RURALPLANs</a:t>
            </a: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 nettsider.</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GB"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Bilde 13" descr="Logo Innlandet fylkeskommune">
            <a:extLst>
              <a:ext uri="{FF2B5EF4-FFF2-40B4-BE49-F238E27FC236}">
                <a16:creationId xmlns:a16="http://schemas.microsoft.com/office/drawing/2014/main" id="{1A7BB4A1-8F10-940E-5F0A-F64DAF6FF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170" y="2689062"/>
            <a:ext cx="2837062" cy="823224"/>
          </a:xfrm>
          <a:prstGeom prst="rect">
            <a:avLst/>
          </a:prstGeom>
        </p:spPr>
      </p:pic>
      <p:pic>
        <p:nvPicPr>
          <p:cNvPr id="18" name="Bilde 17" descr="Logo Universitetet i Innlandet og KOI, kompetansesenter for offentlig sektor.">
            <a:extLst>
              <a:ext uri="{FF2B5EF4-FFF2-40B4-BE49-F238E27FC236}">
                <a16:creationId xmlns:a16="http://schemas.microsoft.com/office/drawing/2014/main" id="{741EE34F-289F-2DD9-EA23-6456FE468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0525" y="4458291"/>
            <a:ext cx="3743325" cy="1532644"/>
          </a:xfrm>
          <a:prstGeom prst="rect">
            <a:avLst/>
          </a:prstGeom>
        </p:spPr>
      </p:pic>
      <p:pic>
        <p:nvPicPr>
          <p:cNvPr id="19" name="Bilde 18" descr="ESPON logo med EU flagg">
            <a:extLst>
              <a:ext uri="{FF2B5EF4-FFF2-40B4-BE49-F238E27FC236}">
                <a16:creationId xmlns:a16="http://schemas.microsoft.com/office/drawing/2014/main" id="{8D7FE7CD-6628-FF81-C649-1DD28D5D2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392" y="3780277"/>
            <a:ext cx="3256619" cy="410023"/>
          </a:xfrm>
          <a:prstGeom prst="rect">
            <a:avLst/>
          </a:prstGeom>
        </p:spPr>
      </p:pic>
      <p:pic>
        <p:nvPicPr>
          <p:cNvPr id="20" name="Grafikk 19" descr="Tannhjul med heldekkende fyll">
            <a:hlinkClick r:id="rId6" action="ppaction://hlinksldjump"/>
            <a:extLst>
              <a:ext uri="{FF2B5EF4-FFF2-40B4-BE49-F238E27FC236}">
                <a16:creationId xmlns:a16="http://schemas.microsoft.com/office/drawing/2014/main" id="{11571A06-CBED-981E-F5D2-B371B735AF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36794" y="5400547"/>
            <a:ext cx="657354" cy="657354"/>
          </a:xfrm>
          <a:prstGeom prst="rect">
            <a:avLst/>
          </a:prstGeom>
        </p:spPr>
      </p:pic>
      <p:sp>
        <p:nvSpPr>
          <p:cNvPr id="21" name="TekstSylinder 20">
            <a:extLst>
              <a:ext uri="{FF2B5EF4-FFF2-40B4-BE49-F238E27FC236}">
                <a16:creationId xmlns:a16="http://schemas.microsoft.com/office/drawing/2014/main" id="{1F3EFE69-A3D1-40DD-F0FC-C468A49EF896}"/>
              </a:ext>
            </a:extLst>
          </p:cNvPr>
          <p:cNvSpPr txBox="1"/>
          <p:nvPr/>
        </p:nvSpPr>
        <p:spPr>
          <a:xfrm>
            <a:off x="4267590" y="5544558"/>
            <a:ext cx="1680268" cy="369332"/>
          </a:xfrm>
          <a:prstGeom prst="rect">
            <a:avLst/>
          </a:prstGeom>
          <a:noFill/>
        </p:spPr>
        <p:txBody>
          <a:bodyPr wrap="non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Se RUPIL her: </a:t>
            </a:r>
          </a:p>
        </p:txBody>
      </p:sp>
      <p:sp>
        <p:nvSpPr>
          <p:cNvPr id="4" name="Plassholder for bunntekst 3">
            <a:extLst>
              <a:ext uri="{FF2B5EF4-FFF2-40B4-BE49-F238E27FC236}">
                <a16:creationId xmlns:a16="http://schemas.microsoft.com/office/drawing/2014/main" id="{480B08B9-C60B-33A0-51EF-E7594F7D9D15}"/>
              </a:ext>
            </a:extLst>
          </p:cNvPr>
          <p:cNvSpPr>
            <a:spLocks noGrp="1"/>
          </p:cNvSpPr>
          <p:nvPr>
            <p:ph type="ftr" sz="quarter" idx="11"/>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015218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1_ESPON_PowerPoint_16_9_TEMPLATE">
  <a:themeElements>
    <a:clrScheme name="ESPON">
      <a:dk1>
        <a:sysClr val="windowText" lastClr="000000"/>
      </a:dk1>
      <a:lt1>
        <a:sysClr val="window" lastClr="FFFFFF"/>
      </a:lt1>
      <a:dk2>
        <a:srgbClr val="142A63"/>
      </a:dk2>
      <a:lt2>
        <a:srgbClr val="E3E3E3"/>
      </a:lt2>
      <a:accent1>
        <a:srgbClr val="003399"/>
      </a:accent1>
      <a:accent2>
        <a:srgbClr val="F17900"/>
      </a:accent2>
      <a:accent3>
        <a:srgbClr val="9FAEE5"/>
      </a:accent3>
      <a:accent4>
        <a:srgbClr val="9ACA3C"/>
      </a:accent4>
      <a:accent5>
        <a:srgbClr val="00ADDC"/>
      </a:accent5>
      <a:accent6>
        <a:srgbClr val="DA5C57"/>
      </a:accent6>
      <a:hlink>
        <a:srgbClr val="003399"/>
      </a:hlink>
      <a:folHlink>
        <a:srgbClr val="142A63"/>
      </a:folHlink>
    </a:clrScheme>
    <a:fontScheme name="ESPON_PowerPoi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PON_PowerPoint_16_9_TEMPLATE" id="{E25A19CF-748D-4201-8386-395DB4E165DF}" vid="{CE6D13D0-FC79-4F27-A159-5AC86CDDB40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37f1c4-de9c-4d67-98ba-c23a0d2d9ba6">
      <Terms xmlns="http://schemas.microsoft.com/office/infopath/2007/PartnerControls"/>
    </lcf76f155ced4ddcb4097134ff3c332f>
    <TaxCatchAll xmlns="f5c19e8c-82d9-4899-9bc8-7d24f095d43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5C278BA81EC8D43B4FF16F366C4A865" ma:contentTypeVersion="14" ma:contentTypeDescription="Opprett et nytt dokument." ma:contentTypeScope="" ma:versionID="46fc0345998732b567a84e3f34e8c254">
  <xsd:schema xmlns:xsd="http://www.w3.org/2001/XMLSchema" xmlns:xs="http://www.w3.org/2001/XMLSchema" xmlns:p="http://schemas.microsoft.com/office/2006/metadata/properties" xmlns:ns2="b737f1c4-de9c-4d67-98ba-c23a0d2d9ba6" xmlns:ns3="f5c19e8c-82d9-4899-9bc8-7d24f095d43a" targetNamespace="http://schemas.microsoft.com/office/2006/metadata/properties" ma:root="true" ma:fieldsID="f3cc9f89ac623983a09945ce1af3fc3d" ns2:_="" ns3:_="">
    <xsd:import namespace="b737f1c4-de9c-4d67-98ba-c23a0d2d9ba6"/>
    <xsd:import namespace="f5c19e8c-82d9-4899-9bc8-7d24f095d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7f1c4-de9c-4d67-98ba-c23a0d2d9b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afdb5d1b-6c27-4098-8e52-593bc38acb23"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5c19e8c-82d9-4899-9bc8-7d24f095d4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4e01cf-dee4-41fb-ab4d-c718fe5cd7e4}" ma:internalName="TaxCatchAll" ma:showField="CatchAllData" ma:web="f5c19e8c-82d9-4899-9bc8-7d24f095d43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5FEF71-D3FB-47D6-853F-567CB1D7F608}">
  <ds:schemaRefs>
    <ds:schemaRef ds:uri="http://schemas.microsoft.com/office/2006/documentManagement/types"/>
    <ds:schemaRef ds:uri="f5c19e8c-82d9-4899-9bc8-7d24f095d43a"/>
    <ds:schemaRef ds:uri="http://purl.org/dc/terms/"/>
    <ds:schemaRef ds:uri="http://purl.org/dc/elements/1.1/"/>
    <ds:schemaRef ds:uri="http://schemas.openxmlformats.org/package/2006/metadata/core-properties"/>
    <ds:schemaRef ds:uri="http://schemas.microsoft.com/office/infopath/2007/PartnerControls"/>
    <ds:schemaRef ds:uri="b737f1c4-de9c-4d67-98ba-c23a0d2d9ba6"/>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36ABB56E-4D48-4196-8FEC-C3EE49F07979}">
  <ds:schemaRefs>
    <ds:schemaRef ds:uri="http://schemas.microsoft.com/sharepoint/v3/contenttype/forms"/>
  </ds:schemaRefs>
</ds:datastoreItem>
</file>

<file path=customXml/itemProps3.xml><?xml version="1.0" encoding="utf-8"?>
<ds:datastoreItem xmlns:ds="http://schemas.openxmlformats.org/officeDocument/2006/customXml" ds:itemID="{60C5261A-23CF-4115-958C-5FA461D9121F}">
  <ds:schemaRefs>
    <ds:schemaRef ds:uri="b737f1c4-de9c-4d67-98ba-c23a0d2d9ba6"/>
    <ds:schemaRef ds:uri="f5c19e8c-82d9-4899-9bc8-7d24f095d4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45cfa45-904a-4972-9741-3335dc0372b4}" enabled="0" method="" siteId="{d45cfa45-904a-4972-9741-3335dc0372b4}" removed="1"/>
</clbl:labelList>
</file>

<file path=docProps/app.xml><?xml version="1.0" encoding="utf-8"?>
<Properties xmlns="http://schemas.openxmlformats.org/officeDocument/2006/extended-properties" xmlns:vt="http://schemas.openxmlformats.org/officeDocument/2006/docPropsVTypes">
  <Template>ESPON_PowerPoint_16_9_TEMPLATE</Template>
  <TotalTime>1499</TotalTime>
  <Words>4618</Words>
  <Application>Microsoft Office PowerPoint</Application>
  <PresentationFormat>Widescreen</PresentationFormat>
  <Paragraphs>521</Paragraphs>
  <Slides>37</Slides>
  <Notes>37</Notes>
  <HiddenSlides>0</HiddenSlides>
  <MMClips>1</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37</vt:i4>
      </vt:variant>
    </vt:vector>
  </HeadingPairs>
  <TitlesOfParts>
    <vt:vector size="47" baseType="lpstr">
      <vt:lpstr>-apple-system</vt:lpstr>
      <vt:lpstr>Arial</vt:lpstr>
      <vt:lpstr>Calibri</vt:lpstr>
      <vt:lpstr>fkGroteskNeue</vt:lpstr>
      <vt:lpstr>inherit</vt:lpstr>
      <vt:lpstr>Open Sans</vt:lpstr>
      <vt:lpstr>Open Sans </vt:lpstr>
      <vt:lpstr>Segoe UI</vt:lpstr>
      <vt:lpstr>Wingdings</vt:lpstr>
      <vt:lpstr>1_ESPON_PowerPoint_16_9_TEMPLATE</vt:lpstr>
      <vt:lpstr>VERKTØYKASSE</vt:lpstr>
      <vt:lpstr>Hvordan bruker du denne verktøykassa</vt:lpstr>
      <vt:lpstr>Strategisk  planleggingskontekst</vt:lpstr>
      <vt:lpstr>1 Plassere RUPIL i den lokale planprosessen- forberedelser (undertittel)</vt:lpstr>
      <vt:lpstr>Fase 1: Forberede RUPIL-prosessen</vt:lpstr>
      <vt:lpstr>Fase 1: Forberede RUPIL-prosessen fortsetter</vt:lpstr>
      <vt:lpstr>2 Utforske utfordringene</vt:lpstr>
      <vt:lpstr>Fase 2: Utforske utfordringene</vt:lpstr>
      <vt:lpstr>Fase 2: Utforske utfordringene fortsett</vt:lpstr>
      <vt:lpstr>3 Skaffe innsikt</vt:lpstr>
      <vt:lpstr>Fase 3: Skaffe innsikt  </vt:lpstr>
      <vt:lpstr>Fase 3: Skaffe innsikt fortsett.</vt:lpstr>
      <vt:lpstr>Fase 3: Skaffe innsikt fortsett. 2</vt:lpstr>
      <vt:lpstr>4 Utvikle og skape</vt:lpstr>
      <vt:lpstr>4 Utvikle og skape fortsett.</vt:lpstr>
      <vt:lpstr>Fase 4: Utvikle og skape</vt:lpstr>
      <vt:lpstr>Fase 4: Utvikle og skape fortsett.</vt:lpstr>
      <vt:lpstr>Fase 4: Utvikle og skape fortsett.2</vt:lpstr>
      <vt:lpstr>Fase 4: Utvikle og skape fortsett.3 </vt:lpstr>
      <vt:lpstr>Fase 4: Utvikle og skape fortsett.4</vt:lpstr>
      <vt:lpstr>5 Konseptualisere, prototype og teste</vt:lpstr>
      <vt:lpstr>Fase 5: Konseptualisere</vt:lpstr>
      <vt:lpstr>5 Konseptualisere, prototype og teste 2</vt:lpstr>
      <vt:lpstr>Fase 5: Prototype         </vt:lpstr>
      <vt:lpstr>Fase 5: Prototype fortsett. </vt:lpstr>
      <vt:lpstr>Fase 5: Prototype fortsett.2</vt:lpstr>
      <vt:lpstr>Fase 5: Prototype fortsett.3</vt:lpstr>
      <vt:lpstr>5 Konseptualisere, prototype og teste     </vt:lpstr>
      <vt:lpstr>Fase 5: Teste</vt:lpstr>
      <vt:lpstr>Fase 5: Teste fortsett.</vt:lpstr>
      <vt:lpstr>Fase 6 Integrere samskapte resultater i det demokratiske plansystemet         </vt:lpstr>
      <vt:lpstr>Fase 6 Integrere resultatene</vt:lpstr>
      <vt:lpstr>Fase 6 Integrere resultatene fortsett.</vt:lpstr>
      <vt:lpstr>Fase 6: Integrere resultatene fortsett. 2</vt:lpstr>
      <vt:lpstr>Fase 6: Integrere resultatene forsett. 3</vt:lpstr>
      <vt:lpstr>Ekstra tips</vt:lpstr>
      <vt:lpstr>bakside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iotzov</dc:creator>
  <cp:lastModifiedBy>Gro Vasbotten</cp:lastModifiedBy>
  <cp:revision>2</cp:revision>
  <dcterms:created xsi:type="dcterms:W3CDTF">2017-11-29T13:01:55Z</dcterms:created>
  <dcterms:modified xsi:type="dcterms:W3CDTF">2025-06-27T08:36:03Z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0x010100E5C278BA81EC8D43B4FF16F366C4A865</vt:lpwstr>
  </property>
  <property fmtid="{D5CDD505-2E9C-101B-9397-08002B2CF9AE}" pid="3" name="Order">
    <vt:r8>39236400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