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81" r:id="rId4"/>
    <p:sldId id="282" r:id="rId5"/>
    <p:sldId id="259" r:id="rId6"/>
    <p:sldId id="257" r:id="rId7"/>
    <p:sldId id="283" r:id="rId8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5" autoAdjust="0"/>
    <p:restoredTop sz="94660"/>
  </p:normalViewPr>
  <p:slideViewPr>
    <p:cSldViewPr snapToGrid="0">
      <p:cViewPr varScale="1">
        <p:scale>
          <a:sx n="75" d="100"/>
          <a:sy n="75" d="100"/>
        </p:scale>
        <p:origin x="62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9485C53-5669-4650-905A-966F039CC3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1FC74AD9-EB3F-41D7-B084-DD6922F249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5D1515D-899C-4810-A19D-BB9BBF25B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265C8220-6381-4DD4-9F61-5D1087961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256E64B7-DBB6-4EA3-9D92-EC9958919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7291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24F30EC-41F8-49F7-BC06-039B6530A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AE4DB43-AC3B-4032-B119-9AA1824871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7640060B-3114-441F-860A-4A69EC399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D838F46-0241-4FB3-8B50-0659410EA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3F9B672-3E0B-433F-AAF7-1C371770C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73111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9DDD6D4-DBC5-4A30-919F-12E0CAFB9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2546681-1A2F-4F98-8160-7B49A889C9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824EB75-3723-4013-BF2D-98807AF07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DC7372F5-B0C5-461F-8399-5292560BB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7A29FD8D-5EA3-4D52-B53B-56043904E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917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62913CE-2879-4298-A2A9-ABAF7BC75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19508EC-4374-4B2A-B12D-8FB88F13FE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DE8A1D06-64BF-406D-B3CB-7FD2D90C31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105327B2-0893-421D-B4BF-D20EB7699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1330A392-6835-4111-B256-CC11F1AE2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BC48A311-B2E3-4289-ACFF-AB290C4D1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86212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DF2F154-E2FE-4485-BE57-BE9139721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7EA2645-739A-40FD-906B-D373F16FB9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DDF0256B-8713-4E89-A5BB-99B0939580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69228D3A-024D-4383-BF61-8885EF31F7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8937A9F1-BDE1-4C56-AB16-5CFA572E58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A350958C-4B66-4D86-99AC-8B383452F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9BFB4652-AB50-42A3-A53D-88D8A22EE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66433800-55D6-4496-A85D-5F96C1F0D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80092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E67D0BB-ABC0-447B-BC5B-18B42C36B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435748A6-DCB3-419A-9243-91B14519C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4FE5687B-6838-4D3D-8905-2B2ED32F9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9DD078CB-19FE-4F01-B73C-EF4753471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52315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D46EF7AC-079A-477F-BD56-2371522D1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B6237F14-2673-4BE8-8B12-1B390F612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D711AC24-375F-4C8D-AE35-FBEAB0ACE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92389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416C586-97B9-4B62-B252-14E46DB7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72E4F948-7419-4E8D-A968-A15CA68D0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737B7DFA-BDC4-4D43-8E59-5C052C14F4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D333DB0F-2922-4413-B992-9A1191507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AEE46A28-0733-4CDC-B6AF-83C2486E8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27053423-2457-435B-850D-E691E6BCA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96938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D51505E-DD4E-4AB8-8DF5-46B6B68FF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86D081D4-25A0-4AE2-9D07-2596663917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C024F8AB-660D-4560-B722-DAE9EB3EE0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7B7C4DB8-B9C3-4A3A-ADEB-5FA087564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30677F87-845F-4DE6-80C0-FC0C66283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69DA85F9-A374-4BEF-9F56-F815A0442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82933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DBF4FE5-D606-4C0A-BA0D-C6C8162D6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931A315B-C473-48D8-926D-263C0A4356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7988F801-3C90-49CA-8028-93EC0DF5B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72A3AEFA-9825-430F-8833-932A0295A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81C6E845-9BDD-4839-8192-5020AF99A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49132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96CC4856-C515-4BDE-84C9-E2F10C10C0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AA918FF6-71AA-4EF3-98FC-706FC48BF2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4D07BC4A-2EA9-4A9F-A05A-DA1C67C97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290BC6F-1B20-4FCE-B252-5F494CC8D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C52E9FF5-7505-44BB-AAAF-3002172DC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32197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C4BE4F40-3725-4A37-8993-48CA2EF0A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EB3C2D3-1B54-424F-A37C-8C35F0F9A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A6F29F8C-EB44-4CDE-ADDE-EAEF422928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97B3C-D2A0-4AED-9AF4-9B09BCAA1841}" type="datetimeFigureOut">
              <a:rPr lang="nb-NO" smtClean="0"/>
              <a:t>26.09.2022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9164DF8-9F28-4B21-97B3-01016BE0A8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235B6F3B-CA50-443A-84A4-D573FDAFF5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F7DEF-497B-4761-9C6E-78EAB6CEEDC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54330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sb.no/sosiale-forhold-og-kriminalitet/levekar/artikler/negative-livshendelser--hvem-rammes-mest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1C10E6F-9382-4F9A-84B2-16BBB64112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/>
              <a:t>Med forskerblikket rettet mot utenforskapet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B91C1BA7-25DA-495D-BE4F-B9D65E0D24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b-NO" dirty="0"/>
              <a:t>Halvor Fauske</a:t>
            </a:r>
          </a:p>
        </p:txBody>
      </p:sp>
    </p:spTree>
    <p:extLst>
      <p:ext uri="{BB962C8B-B14F-4D97-AF65-F5344CB8AC3E}">
        <p14:creationId xmlns:p14="http://schemas.microsoft.com/office/powerpoint/2010/main" val="3077655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4B4D902-4EE7-4253-9881-595C7B43C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Kunnskapsstatus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38D35F67-3EA3-485C-B9EF-2EBF4BB602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914530" cy="4351338"/>
          </a:xfrm>
        </p:spPr>
        <p:txBody>
          <a:bodyPr/>
          <a:lstStyle/>
          <a:p>
            <a:r>
              <a:rPr lang="nb-NO" dirty="0"/>
              <a:t>Mye  kunnskap om utenforskap blant unge</a:t>
            </a:r>
          </a:p>
          <a:p>
            <a:pPr lvl="1"/>
            <a:r>
              <a:rPr lang="nb-NO" dirty="0"/>
              <a:t>Familieforhold</a:t>
            </a:r>
          </a:p>
          <a:p>
            <a:pPr lvl="1"/>
            <a:r>
              <a:rPr lang="nb-NO" dirty="0"/>
              <a:t>Oppveksterfaringer (familie, barnehage, skole)</a:t>
            </a:r>
          </a:p>
          <a:p>
            <a:pPr lvl="1"/>
            <a:r>
              <a:rPr lang="nb-NO" dirty="0"/>
              <a:t>Helse</a:t>
            </a:r>
          </a:p>
          <a:p>
            <a:pPr lvl="1"/>
            <a:r>
              <a:rPr lang="nb-NO" dirty="0" err="1"/>
              <a:t>Mestringsstategier</a:t>
            </a:r>
            <a:endParaRPr lang="nb-NO" dirty="0"/>
          </a:p>
          <a:p>
            <a:pPr lvl="1"/>
            <a:endParaRPr lang="nb-NO" dirty="0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4D2E0B00-5069-4DAB-8D2D-2E9046428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20000">
            <a:off x="8907492" y="1104906"/>
            <a:ext cx="2678145" cy="3741937"/>
          </a:xfrm>
          <a:prstGeom prst="rect">
            <a:avLst/>
          </a:prstGeom>
        </p:spPr>
      </p:pic>
      <p:pic>
        <p:nvPicPr>
          <p:cNvPr id="7" name="Bilde 6">
            <a:extLst>
              <a:ext uri="{FF2B5EF4-FFF2-40B4-BE49-F238E27FC236}">
                <a16:creationId xmlns:a16="http://schemas.microsoft.com/office/drawing/2014/main" id="{4A01EB8B-84CF-4E86-96FE-35EB53F753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14604"/>
            <a:ext cx="2736158" cy="3786690"/>
          </a:xfrm>
          <a:prstGeom prst="rect">
            <a:avLst/>
          </a:prstGeom>
        </p:spPr>
      </p:pic>
      <p:pic>
        <p:nvPicPr>
          <p:cNvPr id="8" name="Bilde 7">
            <a:extLst>
              <a:ext uri="{FF2B5EF4-FFF2-40B4-BE49-F238E27FC236}">
                <a16:creationId xmlns:a16="http://schemas.microsoft.com/office/drawing/2014/main" id="{1CC02E08-23C9-4EC7-91B9-F74CBA2E72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1560000">
            <a:off x="7570742" y="2820807"/>
            <a:ext cx="2451174" cy="344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452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9B6BF7-0899-40BE-90F6-8F0186F02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723406"/>
            <a:ext cx="3234018" cy="382672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endParaRPr lang="en-US" sz="2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9F4F4507-996C-42F1-B08D-C97C343AF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01" y="506382"/>
            <a:ext cx="3969381" cy="5571062"/>
          </a:xfrm>
          <a:prstGeom prst="rect">
            <a:avLst/>
          </a:prstGeom>
        </p:spPr>
      </p:pic>
      <p:sp>
        <p:nvSpPr>
          <p:cNvPr id="16" name="TekstSylinder 15">
            <a:extLst>
              <a:ext uri="{FF2B5EF4-FFF2-40B4-BE49-F238E27FC236}">
                <a16:creationId xmlns:a16="http://schemas.microsoft.com/office/drawing/2014/main" id="{B83F2691-99EC-412B-95D5-072F181AFB0D}"/>
              </a:ext>
            </a:extLst>
          </p:cNvPr>
          <p:cNvSpPr txBox="1"/>
          <p:nvPr/>
        </p:nvSpPr>
        <p:spPr>
          <a:xfrm>
            <a:off x="4722662" y="506382"/>
            <a:ext cx="6875754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b-NO" sz="2400" dirty="0"/>
              <a:t>Psykososiale problemer oppleves som en hovedårsak til utenforskap.</a:t>
            </a:r>
          </a:p>
          <a:p>
            <a:r>
              <a:rPr lang="nb-NO" sz="2000" dirty="0"/>
              <a:t>s.3</a:t>
            </a:r>
          </a:p>
          <a:p>
            <a:r>
              <a:rPr lang="nb-NO" sz="2000" dirty="0"/>
              <a:t>I kjernen av problemene er manglende tilhørighet i viktige relasjoner oppsiktsvekkende fremtredende.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dirty="0"/>
              <a:t>Unge forteller om ulike former for </a:t>
            </a:r>
            <a:r>
              <a:rPr lang="nb-NO" sz="2400" b="1" dirty="0"/>
              <a:t>brutte eller manglende relasjoner</a:t>
            </a:r>
            <a:r>
              <a:rPr lang="nb-NO" dirty="0"/>
              <a:t>, som har tatt form av omsorgssvikt, trøblete familiebakgrunn, brudd i kontakt med foreldre, </a:t>
            </a:r>
            <a:r>
              <a:rPr lang="nb-NO" sz="2400" b="1" dirty="0"/>
              <a:t>mobbing i skoleårene</a:t>
            </a:r>
            <a:r>
              <a:rPr lang="nb-NO" dirty="0"/>
              <a:t>, </a:t>
            </a:r>
            <a:r>
              <a:rPr lang="nb-NO" sz="2400" b="1" dirty="0"/>
              <a:t>manglende tilhørighet blant jevnaldrend</a:t>
            </a:r>
            <a:r>
              <a:rPr lang="nb-NO" dirty="0"/>
              <a:t>e og </a:t>
            </a:r>
            <a:r>
              <a:rPr lang="nb-NO" sz="2400" b="1" dirty="0"/>
              <a:t>ensomhet</a:t>
            </a:r>
            <a:r>
              <a:rPr lang="nb-NO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dirty="0"/>
              <a:t>Mange unge forteller også, i sammenheng med eller uavhengig av disse forholdene, om en negativ spiral av </a:t>
            </a:r>
            <a:r>
              <a:rPr lang="nb-NO" sz="2400" b="1" dirty="0"/>
              <a:t>manglende mestring </a:t>
            </a:r>
            <a:r>
              <a:rPr lang="nb-NO" dirty="0"/>
              <a:t>og </a:t>
            </a:r>
            <a:r>
              <a:rPr lang="nb-NO" sz="2400" b="1" dirty="0"/>
              <a:t>lav selvfølelse</a:t>
            </a:r>
            <a:r>
              <a:rPr lang="nb-NO" dirty="0"/>
              <a:t>. Videre forteller de om det de anser som </a:t>
            </a:r>
            <a:r>
              <a:rPr lang="nb-NO" sz="2400" b="1" dirty="0"/>
              <a:t>mangelfull oppfølging </a:t>
            </a:r>
            <a:r>
              <a:rPr lang="nb-NO" dirty="0"/>
              <a:t>av skole eller NAV, og at dette kan bidra til å akselerere prosessen mot frafall og utenforskap.</a:t>
            </a:r>
          </a:p>
        </p:txBody>
      </p:sp>
    </p:spTree>
    <p:extLst>
      <p:ext uri="{BB962C8B-B14F-4D97-AF65-F5344CB8AC3E}">
        <p14:creationId xmlns:p14="http://schemas.microsoft.com/office/powerpoint/2010/main" val="4109964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D173493-509B-4D80-A1D3-DB9DF7232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916680" cy="1325563"/>
          </a:xfrm>
        </p:spPr>
        <p:txBody>
          <a:bodyPr>
            <a:normAutofit/>
          </a:bodyPr>
          <a:lstStyle/>
          <a:p>
            <a:r>
              <a:rPr lang="nb-NO" sz="3600" dirty="0"/>
              <a:t>Språk og forståelser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3474AE4-4073-4D90-B8A8-140C420BF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429000" cy="4351338"/>
          </a:xfrm>
        </p:spPr>
        <p:txBody>
          <a:bodyPr>
            <a:normAutofit lnSpcReduction="10000"/>
          </a:bodyPr>
          <a:lstStyle/>
          <a:p>
            <a:r>
              <a:rPr lang="nb-NO" dirty="0"/>
              <a:t>Frafall</a:t>
            </a:r>
          </a:p>
          <a:p>
            <a:r>
              <a:rPr lang="nb-NO" dirty="0"/>
              <a:t>Slutting/</a:t>
            </a:r>
            <a:r>
              <a:rPr lang="nb-NO" dirty="0" err="1"/>
              <a:t>sluttere</a:t>
            </a:r>
            <a:endParaRPr lang="nb-NO" dirty="0"/>
          </a:p>
          <a:p>
            <a:r>
              <a:rPr lang="nb-NO" dirty="0" err="1"/>
              <a:t>Bortvalg</a:t>
            </a:r>
            <a:endParaRPr lang="nb-NO" dirty="0"/>
          </a:p>
          <a:p>
            <a:r>
              <a:rPr lang="nb-NO" dirty="0"/>
              <a:t>Romlig </a:t>
            </a:r>
            <a:r>
              <a:rPr lang="nb-NO" dirty="0" err="1"/>
              <a:t>metforer</a:t>
            </a:r>
            <a:r>
              <a:rPr lang="nb-NO" dirty="0"/>
              <a:t>: Utenforskap, unge utenfor, på kanten, unge i svevet, ungdom i risiko</a:t>
            </a:r>
          </a:p>
          <a:p>
            <a:r>
              <a:rPr lang="nb-NO" dirty="0"/>
              <a:t>Marginalisering, eksklusjon</a:t>
            </a:r>
          </a:p>
        </p:txBody>
      </p:sp>
      <p:sp>
        <p:nvSpPr>
          <p:cNvPr id="5" name="TekstSylinder 4">
            <a:extLst>
              <a:ext uri="{FF2B5EF4-FFF2-40B4-BE49-F238E27FC236}">
                <a16:creationId xmlns:a16="http://schemas.microsoft.com/office/drawing/2014/main" id="{68D2F19A-7AFA-4A00-816C-C250BC852901}"/>
              </a:ext>
            </a:extLst>
          </p:cNvPr>
          <p:cNvSpPr txBox="1"/>
          <p:nvPr/>
        </p:nvSpPr>
        <p:spPr>
          <a:xfrm>
            <a:off x="4673600" y="626745"/>
            <a:ext cx="7386320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n-NO" b="1" dirty="0" err="1"/>
              <a:t>Forståelser</a:t>
            </a:r>
            <a:r>
              <a:rPr lang="nn-NO" b="1" dirty="0"/>
              <a:t> av </a:t>
            </a:r>
            <a:r>
              <a:rPr lang="nn-NO" b="1" dirty="0" err="1"/>
              <a:t>arbeidsinkludering</a:t>
            </a:r>
            <a:r>
              <a:rPr lang="nn-NO" b="1" dirty="0"/>
              <a:t>:</a:t>
            </a:r>
          </a:p>
          <a:p>
            <a:pPr marL="342900" indent="-342900">
              <a:buAutoNum type="arabicPeriod"/>
            </a:pPr>
            <a:r>
              <a:rPr lang="nn-NO" dirty="0"/>
              <a:t>Fleire av eksempla peikar i retning av at </a:t>
            </a:r>
            <a:r>
              <a:rPr lang="nn-NO" dirty="0" err="1"/>
              <a:t>arbeidsinkludering</a:t>
            </a:r>
            <a:r>
              <a:rPr lang="nn-NO" dirty="0"/>
              <a:t> hos nokre vert tenkt og praktisert som ei form for formidling: Dei unge får tilbod om arbeid eller arbeidspraksis arbeida fram av hjelparane, og deretter er det opp til den unge sjølv å ta vare på sjansen</a:t>
            </a:r>
          </a:p>
          <a:p>
            <a:pPr marL="342900" indent="-342900">
              <a:buAutoNum type="arabicPeriod"/>
            </a:pPr>
            <a:r>
              <a:rPr lang="nn-NO" dirty="0"/>
              <a:t>Ein annan type individforklaring finn eg i eit meir fenomenologisk </a:t>
            </a:r>
            <a:r>
              <a:rPr lang="nn-NO" dirty="0" err="1"/>
              <a:t>beslekta</a:t>
            </a:r>
            <a:r>
              <a:rPr lang="nn-NO" dirty="0"/>
              <a:t> </a:t>
            </a:r>
            <a:r>
              <a:rPr lang="nn-NO" dirty="0" err="1"/>
              <a:t>tenkesett</a:t>
            </a:r>
            <a:r>
              <a:rPr lang="nn-NO" dirty="0"/>
              <a:t> der  betydninga av opplevingane til den unge av å vera inkludert eller ikkje inkludert vert løfta som viktige faktorar for å kunne forstå </a:t>
            </a:r>
            <a:r>
              <a:rPr lang="nn-NO" dirty="0" err="1"/>
              <a:t>inkludering</a:t>
            </a:r>
            <a:r>
              <a:rPr lang="nn-NO" dirty="0"/>
              <a:t> og fasilitere gode </a:t>
            </a:r>
            <a:r>
              <a:rPr lang="nn-NO" dirty="0" err="1"/>
              <a:t>inkluderingsprosessar</a:t>
            </a:r>
            <a:r>
              <a:rPr lang="nn-NO" dirty="0"/>
              <a:t>.</a:t>
            </a:r>
          </a:p>
          <a:p>
            <a:pPr marL="342900" indent="-342900">
              <a:buAutoNum type="arabicPeriod"/>
            </a:pPr>
            <a:r>
              <a:rPr lang="nb-NO" dirty="0"/>
              <a:t>… arbeidsinkludering av denne målgruppa vert tenkt og forstått </a:t>
            </a:r>
            <a:r>
              <a:rPr lang="nb-NO" dirty="0" err="1"/>
              <a:t>somnoko</a:t>
            </a:r>
            <a:r>
              <a:rPr lang="nb-NO" dirty="0"/>
              <a:t> kollektivt skapt gjennom interaksjon og samhandling mellom individ, arbeidsplassen (kollektivet) og også støtteapparat, i tilfelle der den unge har </a:t>
            </a:r>
            <a:r>
              <a:rPr lang="nb-NO" dirty="0" err="1"/>
              <a:t>betydelege</a:t>
            </a:r>
            <a:r>
              <a:rPr lang="nb-NO" dirty="0"/>
              <a:t> </a:t>
            </a:r>
            <a:r>
              <a:rPr lang="nb-NO" dirty="0" err="1"/>
              <a:t>utfordringar</a:t>
            </a:r>
            <a:r>
              <a:rPr lang="nb-NO" dirty="0"/>
              <a:t>.</a:t>
            </a:r>
          </a:p>
          <a:p>
            <a:pPr marL="342900" indent="-342900">
              <a:buAutoNum type="arabicPeriod"/>
            </a:pPr>
            <a:r>
              <a:rPr lang="nn-NO" dirty="0"/>
              <a:t>…. også døme på at </a:t>
            </a:r>
            <a:r>
              <a:rPr lang="nn-NO" dirty="0" err="1"/>
              <a:t>arbeidsinkludering</a:t>
            </a:r>
            <a:r>
              <a:rPr lang="nn-NO" dirty="0"/>
              <a:t> vert sett og erfart som lange og komplekse prosessar og som noko som må lærast både av den unge og av dei rundt på arbeidsplassen og eventuelt av dei som </a:t>
            </a:r>
            <a:r>
              <a:rPr lang="nn-NO" dirty="0" err="1"/>
              <a:t>bistår</a:t>
            </a:r>
            <a:r>
              <a:rPr lang="nn-NO" dirty="0"/>
              <a:t> frå ulike typar støttesystem.</a:t>
            </a:r>
            <a:endParaRPr lang="nb-NO" dirty="0"/>
          </a:p>
          <a:p>
            <a:endParaRPr lang="nb-NO" dirty="0"/>
          </a:p>
          <a:p>
            <a:r>
              <a:rPr lang="nb-NO" sz="1400" dirty="0"/>
              <a:t>Frøyland, K. (2020) Arbeidsinkludering av utsett ungdom</a:t>
            </a:r>
          </a:p>
          <a:p>
            <a:r>
              <a:rPr lang="nb-NO" sz="1400" dirty="0"/>
              <a:t>– kva slags utfordring er det? Tidsskrift for velferdsforskning </a:t>
            </a:r>
            <a:r>
              <a:rPr lang="nn-NO" sz="1400" dirty="0"/>
              <a:t>Årgang 23, nr. 3-2020, s. 187–200</a:t>
            </a:r>
            <a:endParaRPr lang="nb-NO" sz="1400" dirty="0"/>
          </a:p>
        </p:txBody>
      </p:sp>
    </p:spTree>
    <p:extLst>
      <p:ext uri="{BB962C8B-B14F-4D97-AF65-F5344CB8AC3E}">
        <p14:creationId xmlns:p14="http://schemas.microsoft.com/office/powerpoint/2010/main" val="799897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77F6389-844F-4E9C-8C49-59FA776DC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20" y="1143634"/>
            <a:ext cx="10515600" cy="1325563"/>
          </a:xfrm>
        </p:spPr>
        <p:txBody>
          <a:bodyPr/>
          <a:lstStyle/>
          <a:p>
            <a:r>
              <a:rPr lang="nb-NO" dirty="0"/>
              <a:t>Negative livshendelser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39C0831C-935D-4EB1-811E-843595CC3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040" y="2636837"/>
            <a:ext cx="10515600" cy="1862455"/>
          </a:xfrm>
        </p:spPr>
        <p:txBody>
          <a:bodyPr>
            <a:normAutofit fontScale="70000" lnSpcReduction="20000"/>
          </a:bodyPr>
          <a:lstStyle/>
          <a:p>
            <a:endParaRPr lang="nb-NO" dirty="0"/>
          </a:p>
          <a:p>
            <a:r>
              <a:rPr lang="nb-NO" dirty="0"/>
              <a:t>Ytre belastninger, stressorer, som så kan forårsake en opplevelse av stress. Hvis opplevelsen av stress varer ved, kan det føre til redusert livskvalitet og fysiske eller psykiske lidelser. </a:t>
            </a:r>
          </a:p>
          <a:p>
            <a:endParaRPr lang="nb-NO" dirty="0"/>
          </a:p>
          <a:p>
            <a:r>
              <a:rPr lang="nb-NO" dirty="0"/>
              <a:t>Om lag 36 prosent av dem som for mer enn fem år siden opplevde å bli fornedret eller ydmyket over lengre tid, har i dag nedsatt psykisk helse. </a:t>
            </a:r>
          </a:p>
          <a:p>
            <a:endParaRPr lang="nb-NO" dirty="0"/>
          </a:p>
          <a:p>
            <a:endParaRPr lang="nb-NO" dirty="0"/>
          </a:p>
        </p:txBody>
      </p:sp>
      <p:sp>
        <p:nvSpPr>
          <p:cNvPr id="5" name="TekstSylinder 4">
            <a:extLst>
              <a:ext uri="{FF2B5EF4-FFF2-40B4-BE49-F238E27FC236}">
                <a16:creationId xmlns:a16="http://schemas.microsoft.com/office/drawing/2014/main" id="{F4EA9E1E-838E-483D-A746-6F1ECB434028}"/>
              </a:ext>
            </a:extLst>
          </p:cNvPr>
          <p:cNvSpPr txBox="1"/>
          <p:nvPr/>
        </p:nvSpPr>
        <p:spPr>
          <a:xfrm>
            <a:off x="508000" y="5160963"/>
            <a:ext cx="1064768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b-NO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Kilde:</a:t>
            </a:r>
          </a:p>
          <a:p>
            <a:r>
              <a:rPr lang="nb-NO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https://www.ssb.no/sosiale-forhold-og-kriminalitet/levekar/artikler/negative-livshendelser--hvem-rammes-mest</a:t>
            </a:r>
            <a:endParaRPr lang="nb-NO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726335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559C095-5A31-4AB4-B123-DC83FB57E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Hva virker?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8815330-6B0C-47FD-BDA2-68377860D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nb-NO" dirty="0"/>
              <a:t>Flere studier viser positive virkninger av det å ha en mentor, los eller veileder som oppsøker og er i tett dialog med den unge over tid.</a:t>
            </a:r>
          </a:p>
          <a:p>
            <a:r>
              <a:rPr lang="nb-NO" dirty="0"/>
              <a:t>Flere studier understreker at det er behov for skreddersøm.</a:t>
            </a:r>
          </a:p>
          <a:p>
            <a:r>
              <a:rPr lang="nb-NO" dirty="0"/>
              <a:t>Andre studier legger vekt på at for å fremme inkludering må de unge bli tilført psykologiske redskaper (livsmestringsprogrammer som gir personlig, sosial og faglig kompetanse, som bidrar til økt selvfølelse og mestringsopplevelse.</a:t>
            </a:r>
          </a:p>
          <a:p>
            <a:r>
              <a:rPr lang="nb-NO" dirty="0"/>
              <a:t>Flere studier argumenterer for et skifte fra individbaserte forklaringer og tenkesett, til relasjonelle og prosessuelle tilnærminger i tiltak, metoder og i støttesystemet generelt, når det gjelder å forstå utfordringene og finne løsninger. </a:t>
            </a:r>
          </a:p>
          <a:p>
            <a:r>
              <a:rPr lang="nb-NO" dirty="0"/>
              <a:t>En rekke studier viser at gjennom fleksible, individtilpassede eller alternative veier gjennom den videregående skolen kan utsatt ungdom fullføre både mer skole og med bedre resultater </a:t>
            </a:r>
          </a:p>
        </p:txBody>
      </p:sp>
    </p:spTree>
    <p:extLst>
      <p:ext uri="{BB962C8B-B14F-4D97-AF65-F5344CB8AC3E}">
        <p14:creationId xmlns:p14="http://schemas.microsoft.com/office/powerpoint/2010/main" val="28634994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5BADEE9-6118-49D8-A45D-A273ADEBA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Avslutning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9F4BBBBD-91E0-46A0-A755-97A43DE3D3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Arbeidsinkludering</a:t>
            </a:r>
          </a:p>
          <a:p>
            <a:pPr lvl="1"/>
            <a:r>
              <a:rPr lang="nb-NO" dirty="0"/>
              <a:t>Individet – relasjonelt og innvevd i sosial praksiser</a:t>
            </a:r>
          </a:p>
          <a:p>
            <a:pPr lvl="2"/>
            <a:r>
              <a:rPr lang="nb-NO" dirty="0"/>
              <a:t>Egenskaper, preferanser, motivasjon, kompetanse og kvalifikasjoner</a:t>
            </a:r>
          </a:p>
          <a:p>
            <a:pPr lvl="1"/>
            <a:r>
              <a:rPr lang="nb-NO" dirty="0"/>
              <a:t>Institusjonelle sammenhenger</a:t>
            </a:r>
          </a:p>
          <a:p>
            <a:pPr lvl="2"/>
            <a:r>
              <a:rPr lang="nb-NO" dirty="0"/>
              <a:t>Utdanning og arbeidsliv</a:t>
            </a:r>
          </a:p>
          <a:p>
            <a:pPr lvl="1"/>
            <a:r>
              <a:rPr lang="nb-NO" dirty="0"/>
              <a:t>Strukturelle forhold i samfunnet</a:t>
            </a:r>
          </a:p>
          <a:p>
            <a:pPr lvl="2"/>
            <a:r>
              <a:rPr lang="nb-NO" dirty="0"/>
              <a:t>Familie</a:t>
            </a:r>
          </a:p>
          <a:p>
            <a:pPr lvl="2"/>
            <a:r>
              <a:rPr lang="nb-NO" dirty="0"/>
              <a:t>Utdanning</a:t>
            </a:r>
          </a:p>
          <a:p>
            <a:pPr lvl="2"/>
            <a:r>
              <a:rPr lang="nb-NO" dirty="0"/>
              <a:t>Arbeidsliv</a:t>
            </a:r>
          </a:p>
          <a:p>
            <a:pPr lvl="2"/>
            <a:r>
              <a:rPr lang="nb-NO" dirty="0"/>
              <a:t>Globale forhold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205094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1314</TotalTime>
  <Words>630</Words>
  <Application>Microsoft Office PowerPoint</Application>
  <PresentationFormat>Widescreen</PresentationFormat>
  <Paragraphs>51</Paragraphs>
  <Slides>7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Office-tema</vt:lpstr>
      <vt:lpstr>Med forskerblikket rettet mot utenforskapet</vt:lpstr>
      <vt:lpstr>Kunnskapsstatus</vt:lpstr>
      <vt:lpstr>PowerPoint-presentasjon</vt:lpstr>
      <vt:lpstr>Språk og forståelser</vt:lpstr>
      <vt:lpstr>Negative livshendelser</vt:lpstr>
      <vt:lpstr>Hva virker? </vt:lpstr>
      <vt:lpstr>Avslutning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Halvor Fauske</dc:creator>
  <cp:lastModifiedBy>Halvor Fauske</cp:lastModifiedBy>
  <cp:revision>20</cp:revision>
  <dcterms:created xsi:type="dcterms:W3CDTF">2022-09-26T06:33:05Z</dcterms:created>
  <dcterms:modified xsi:type="dcterms:W3CDTF">2022-09-27T05:36:09Z</dcterms:modified>
</cp:coreProperties>
</file>