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50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70.xml" ContentType="application/vnd.openxmlformats-officedocument.presentationml.slideLayout+xml"/>
  <Override PartName="/ppt/notesMasters/notesMaster10.xml" ContentType="application/vnd.openxmlformats-officedocument.presentationml.notesMaster+xml"/>
  <Override PartName="/ppt/slideMasters/slideMaster10.xml" ContentType="application/vnd.openxmlformats-officedocument.presentationml.slideMaster+xml"/>
  <Override PartName="/ppt/theme/theme20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10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9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5" r:id="rId1"/>
  </p:sldMasterIdLst>
  <p:notesMasterIdLst>
    <p:notesMasterId r:id="rId18"/>
  </p:notesMasterIdLst>
  <p:sldIdLst>
    <p:sldId id="261" r:id="rId2"/>
    <p:sldId id="262" r:id="rId3"/>
    <p:sldId id="263" r:id="rId4"/>
    <p:sldId id="264" r:id="rId5"/>
    <p:sldId id="265" r:id="rId6"/>
    <p:sldId id="278" r:id="rId7"/>
    <p:sldId id="267" r:id="rId8"/>
    <p:sldId id="276" r:id="rId9"/>
    <p:sldId id="272" r:id="rId10"/>
    <p:sldId id="259" r:id="rId11"/>
    <p:sldId id="274" r:id="rId12"/>
    <p:sldId id="279" r:id="rId13"/>
    <p:sldId id="275" r:id="rId14"/>
    <p:sldId id="271" r:id="rId15"/>
    <p:sldId id="266" r:id="rId16"/>
    <p:sldId id="277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BD5A2B-BCB1-4904-B787-403E22E2136E}" v="31" dt="2024-09-06T10:46:40.1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_rels/notesMaster10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89925-E872-E94A-9CA3-F0326E244CA8}" type="datetimeFigureOut">
              <a:rPr lang="nb-NO" smtClean="0"/>
              <a:t>11.09.2024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86379-BCDC-9B42-B1A8-6AA2EEC425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73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Masters/notesMaster10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B8A00-C49B-428B-B605-217B75DBB12C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8DD89-FBCB-46E8-AC6A-3BA7A83EC6B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8098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24 pedagoger, 10 fagarbeidere, 5 andre</a:t>
            </a:r>
          </a:p>
          <a:p>
            <a:r>
              <a:rPr lang="nb-NO" dirty="0"/>
              <a:t>Eneste ungdomsskolen i kommunen.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86379-BCDC-9B42-B1A8-6AA2EEC4250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6248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1 klasse ble forsket på, men alle 3 klassene deltok på utprøvingen.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86379-BCDC-9B42-B1A8-6AA2EEC42505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6280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Data </a:t>
            </a:r>
            <a:r>
              <a:rPr lang="nb-NO" dirty="0" err="1"/>
              <a:t>vs</a:t>
            </a:r>
            <a:r>
              <a:rPr lang="nb-NO" dirty="0"/>
              <a:t> opplevelse</a:t>
            </a:r>
          </a:p>
          <a:p>
            <a:r>
              <a:rPr lang="nb-NO" dirty="0"/>
              <a:t>Kritiske til data</a:t>
            </a:r>
          </a:p>
          <a:p>
            <a:r>
              <a:rPr lang="nb-NO" dirty="0"/>
              <a:t>Fersk data</a:t>
            </a:r>
          </a:p>
          <a:p>
            <a:r>
              <a:rPr lang="nb-NO" dirty="0"/>
              <a:t>Vi må hjelpe elevene med å finne data, og passe på at det er data som ikke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86379-BCDC-9B42-B1A8-6AA2EEC42505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4142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8DD89-FBCB-46E8-AC6A-3BA7A83EC6B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4299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8DD89-FBCB-46E8-AC6A-3BA7A83EC6B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8341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8DD89-FBCB-46E8-AC6A-3BA7A83EC6B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4299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med f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e 16" descr="Et bilde som inneholder utendørs, gress, stående, felt&#10;&#10;Automatisk generert beskrivelse">
            <a:extLst>
              <a:ext uri="{FF2B5EF4-FFF2-40B4-BE49-F238E27FC236}">
                <a16:creationId xmlns:a16="http://schemas.microsoft.com/office/drawing/2014/main" id="{29CDC7C1-DFB1-F942-9027-24684FA12C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269" b="7887"/>
          <a:stretch/>
        </p:blipFill>
        <p:spPr>
          <a:xfrm>
            <a:off x="-62109" y="0"/>
            <a:ext cx="12269243" cy="68580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CCC4BCB-DCE5-E441-BC96-007E899BA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109" y="-354026"/>
            <a:ext cx="12254109" cy="689293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70C8FE2-D57C-4F4C-951B-B76C826AE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1440"/>
            <a:ext cx="9144000" cy="2200264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F18C1D-8B03-BB4A-85F6-6D6EE9FCE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66640"/>
            <a:ext cx="9144000" cy="9696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F51B43CA-34A9-6D46-96D6-E2B1B08BE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5361" y="230188"/>
            <a:ext cx="1181173" cy="500757"/>
          </a:xfrm>
          <a:prstGeom prst="rect">
            <a:avLst/>
          </a:prstGeom>
        </p:spPr>
      </p:pic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8A96BBB9-98E2-A341-A9E7-FACF7281B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E39FB4-F6E3-C344-9985-967D435AFEFC}" type="datetime1">
              <a:rPr lang="nb-NO" smtClean="0"/>
              <a:pPr/>
              <a:t>11.09.2024</a:t>
            </a:fld>
            <a:endParaRPr lang="nb-NO"/>
          </a:p>
        </p:txBody>
      </p:sp>
      <p:sp>
        <p:nvSpPr>
          <p:cNvPr id="18" name="Plassholder for bunntekst 17">
            <a:extLst>
              <a:ext uri="{FF2B5EF4-FFF2-40B4-BE49-F238E27FC236}">
                <a16:creationId xmlns:a16="http://schemas.microsoft.com/office/drawing/2014/main" id="{92537233-0814-1846-91AD-B948242AB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nb-NO">
                <a:latin typeface="Ubuntu Light" panose="020B0304030602030204" pitchFamily="34" charset="0"/>
              </a:rPr>
              <a:t>Eidskog kommune. </a:t>
            </a:r>
            <a:r>
              <a:rPr lang="nb-NO">
                <a:latin typeface="Ubuntu" panose="020B0504030602030204" pitchFamily="34" charset="0"/>
              </a:rPr>
              <a:t>For framtidas generasjoner.</a:t>
            </a:r>
          </a:p>
        </p:txBody>
      </p:sp>
      <p:sp>
        <p:nvSpPr>
          <p:cNvPr id="19" name="Plassholder for lysbildenummer 18">
            <a:extLst>
              <a:ext uri="{FF2B5EF4-FFF2-40B4-BE49-F238E27FC236}">
                <a16:creationId xmlns:a16="http://schemas.microsoft.com/office/drawing/2014/main" id="{975A73E8-8429-764E-8462-C2DBD5BC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Bilde 9" descr="Et bilde som inneholder utendørs, gress, stående, felt&#10;&#10;Automatisk generert beskrivelse">
            <a:extLst>
              <a:ext uri="{FF2B5EF4-FFF2-40B4-BE49-F238E27FC236}">
                <a16:creationId xmlns:a16="http://schemas.microsoft.com/office/drawing/2014/main" id="{50600FF6-1F5B-1649-8D1C-6B2D1428D5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269" b="7887"/>
          <a:stretch/>
        </p:blipFill>
        <p:spPr>
          <a:xfrm>
            <a:off x="-62109" y="0"/>
            <a:ext cx="12269243" cy="6858000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A9633C8-4FD7-F04B-BF87-4A690ADF31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2109" y="-354026"/>
            <a:ext cx="12254109" cy="6892936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37F82DEF-6844-BE4A-BFD5-0EFCED51A4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85361" y="230188"/>
            <a:ext cx="1181173" cy="50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26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med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e 16">
            <a:extLst>
              <a:ext uri="{FF2B5EF4-FFF2-40B4-BE49-F238E27FC236}">
                <a16:creationId xmlns:a16="http://schemas.microsoft.com/office/drawing/2014/main" id="{29CDC7C1-DFB1-F942-9027-24684FA12C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47" b="4216"/>
          <a:stretch/>
        </p:blipFill>
        <p:spPr>
          <a:xfrm>
            <a:off x="0" y="-1"/>
            <a:ext cx="12451706" cy="6892936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CCC4BCB-DCE5-E441-BC96-007E899BA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109" y="-354026"/>
            <a:ext cx="12254109" cy="689293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70C8FE2-D57C-4F4C-951B-B76C826AE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1440"/>
            <a:ext cx="9144000" cy="2200264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F18C1D-8B03-BB4A-85F6-6D6EE9FCE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66640"/>
            <a:ext cx="9144000" cy="96965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F51B43CA-34A9-6D46-96D6-E2B1B08BE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5361" y="230188"/>
            <a:ext cx="1181173" cy="500757"/>
          </a:xfrm>
          <a:prstGeom prst="rect">
            <a:avLst/>
          </a:prstGeom>
        </p:spPr>
      </p:pic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A4375122-413D-3A46-A3BA-C15BDE435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E39FB4-F6E3-C344-9985-967D435AFEFC}" type="datetime1">
              <a:rPr lang="nb-NO" smtClean="0"/>
              <a:pPr/>
              <a:t>11.09.2024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A05C3C97-CEC9-6D45-AA90-395D3D9AB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nb-NO">
                <a:latin typeface="Ubuntu Light" panose="020B0304030602030204" pitchFamily="34" charset="0"/>
              </a:rPr>
              <a:t>Eidskog kommune. </a:t>
            </a:r>
            <a:r>
              <a:rPr lang="nb-NO">
                <a:latin typeface="Ubuntu" panose="020B0504030602030204" pitchFamily="34" charset="0"/>
              </a:rPr>
              <a:t>For framtidas generasjoner.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20EFB66B-7BF4-6E45-9FA6-81C9EB18C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6AECA2D-5A8A-0749-A3E0-56BA02E04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747" b="4216"/>
          <a:stretch/>
        </p:blipFill>
        <p:spPr>
          <a:xfrm>
            <a:off x="0" y="-1"/>
            <a:ext cx="12451706" cy="6892936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9FE6F46-2184-894B-9B23-AFAAF1C8EB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2109" y="-354026"/>
            <a:ext cx="12254109" cy="6892936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F5F9A4AA-2801-9D41-BF5E-1DBEB0773B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85361" y="230188"/>
            <a:ext cx="1181173" cy="50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26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med dekorelementer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7639ED42-5F12-7D45-A6DE-E5DCE95A85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54026"/>
            <a:ext cx="12254109" cy="6892936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453375A-EBBF-5D40-94B3-F2D235EC4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4026"/>
            <a:ext cx="12254109" cy="689293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70C8FE2-D57C-4F4C-951B-B76C826AE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437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F18C1D-8B03-BB4A-85F6-6D6EE9FCE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0404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433C4AA5-BB1A-1E4B-8015-90F5041E9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71CDEDE4-1D0B-A34A-A4FA-B44ED1571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  <p:sp>
        <p:nvSpPr>
          <p:cNvPr id="13" name="Plassholder for lysbildenummer 12">
            <a:extLst>
              <a:ext uri="{FF2B5EF4-FFF2-40B4-BE49-F238E27FC236}">
                <a16:creationId xmlns:a16="http://schemas.microsoft.com/office/drawing/2014/main" id="{BAC7BED0-D618-614C-A3D8-9299A94C3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731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med dekorelementer gu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B6969F4B-D567-734D-845B-ABD2F01214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67999"/>
            <a:ext cx="12254109" cy="6892936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453375A-EBBF-5D40-94B3-F2D235EC4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7999"/>
            <a:ext cx="12254109" cy="689293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70C8FE2-D57C-4F4C-951B-B76C826AE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2437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F18C1D-8B03-BB4A-85F6-6D6EE9FCE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0404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C4CCE042-F19D-2946-8A9B-07A537401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44DE8196-2319-9D41-B183-01A85BB0D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  <p:sp>
        <p:nvSpPr>
          <p:cNvPr id="13" name="Plassholder for lysbildenummer 12">
            <a:extLst>
              <a:ext uri="{FF2B5EF4-FFF2-40B4-BE49-F238E27FC236}">
                <a16:creationId xmlns:a16="http://schemas.microsoft.com/office/drawing/2014/main" id="{457DC0A4-6196-2A45-ADD7-55438B31C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384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gu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0C8FE2-D57C-4F4C-951B-B76C826AE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6957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F18C1D-8B03-BB4A-85F6-6D6EE9FCE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86632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750BDC21-F358-6548-8C61-896AC312C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3BC442-C554-C648-8BBF-ACFFA1237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Bilde 4" descr="Et bilde som inneholder mat&#10;&#10;Automatisk generert beskrivelse">
            <a:extLst>
              <a:ext uri="{FF2B5EF4-FFF2-40B4-BE49-F238E27FC236}">
                <a16:creationId xmlns:a16="http://schemas.microsoft.com/office/drawing/2014/main" id="{8BFED395-51AF-C440-B6C7-0DFC2DC29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4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blå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0C8FE2-D57C-4F4C-951B-B76C826AE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6957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F18C1D-8B03-BB4A-85F6-6D6EE9FCE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86632"/>
            <a:ext cx="9144000" cy="77405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B9EA97-9C89-A04F-A9F7-4294C912B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9C57AF-9781-5C44-A49A-78BCDA392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CD9158A-770B-D842-BE6F-6CDDB02F7502}"/>
              </a:ext>
            </a:extLst>
          </p:cNvPr>
          <p:cNvSpPr/>
          <p:nvPr/>
        </p:nvSpPr>
        <p:spPr>
          <a:xfrm>
            <a:off x="10332721" y="8709"/>
            <a:ext cx="1846217" cy="11321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5D8CFF7-6E1F-D74A-9D91-A8559EAE5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7943" y="230188"/>
            <a:ext cx="1181173" cy="500757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9F7ABCA0-100A-074D-BC8A-61536521B7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6167" y="5916707"/>
            <a:ext cx="3296934" cy="70936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4C8CE6BB-891F-0547-B418-BD5FFDBBE7FF}"/>
              </a:ext>
            </a:extLst>
          </p:cNvPr>
          <p:cNvSpPr/>
          <p:nvPr userDrawn="1"/>
        </p:nvSpPr>
        <p:spPr>
          <a:xfrm>
            <a:off x="10332721" y="8709"/>
            <a:ext cx="1846217" cy="113211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93C2775-89F0-B346-A94F-6CD801C170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7943" y="230188"/>
            <a:ext cx="1181173" cy="50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1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h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0C8FE2-D57C-4F4C-951B-B76C826AE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6957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F18C1D-8B03-BB4A-85F6-6D6EE9FCE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86632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5AA237C-3A78-5446-B4BB-1B9D4C1C6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BA44C36-DAF8-0548-B67D-19F6B9565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Bilde 9" descr="Et bilde som inneholder mat&#10;&#10;Automatisk generert beskrivelse">
            <a:extLst>
              <a:ext uri="{FF2B5EF4-FFF2-40B4-BE49-F238E27FC236}">
                <a16:creationId xmlns:a16="http://schemas.microsoft.com/office/drawing/2014/main" id="{49C6E106-F80E-BE46-BE53-36600E92F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20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BFDB7B-27A5-8049-A438-6920D7517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3484"/>
            <a:ext cx="10515600" cy="78792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D6FB-BD4D-7F42-90A3-3E5869D43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035"/>
            <a:ext cx="10515600" cy="401663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CC9F9EA6-3D0E-C049-9BC5-16832B7D3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2" name="Plassholder for lysbildenummer 11">
            <a:extLst>
              <a:ext uri="{FF2B5EF4-FFF2-40B4-BE49-F238E27FC236}">
                <a16:creationId xmlns:a16="http://schemas.microsoft.com/office/drawing/2014/main" id="{CFE276F1-D200-6846-B006-EDA85ABC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 descr="Et bilde som inneholder mat&#10;&#10;Automatisk generert beskrivelse">
            <a:extLst>
              <a:ext uri="{FF2B5EF4-FFF2-40B4-BE49-F238E27FC236}">
                <a16:creationId xmlns:a16="http://schemas.microsoft.com/office/drawing/2014/main" id="{F68355F6-B7A1-2246-989E-E2D723CA8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94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gul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BFDB7B-27A5-8049-A438-6920D7517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4340"/>
            <a:ext cx="10515600" cy="7879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D6FB-BD4D-7F42-90A3-3E5869D43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035"/>
            <a:ext cx="10515600" cy="401663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B20786C9-438D-0C47-BC14-8F2D52AC2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2" name="Plassholder for lysbildenummer 11">
            <a:extLst>
              <a:ext uri="{FF2B5EF4-FFF2-40B4-BE49-F238E27FC236}">
                <a16:creationId xmlns:a16="http://schemas.microsoft.com/office/drawing/2014/main" id="{8D81161E-ACB1-7A41-8607-AB204225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 descr="Et bilde som inneholder mat&#10;&#10;Automatisk generert beskrivelse">
            <a:extLst>
              <a:ext uri="{FF2B5EF4-FFF2-40B4-BE49-F238E27FC236}">
                <a16:creationId xmlns:a16="http://schemas.microsoft.com/office/drawing/2014/main" id="{0F907AD5-D9E4-AA4E-879C-12A7EC8EB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26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Grøn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BFDB7B-27A5-8049-A438-6920D7517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5196"/>
            <a:ext cx="10515600" cy="78792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D6FB-BD4D-7F42-90A3-3E5869D43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035"/>
            <a:ext cx="10515600" cy="4016633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A7F5CA-EFFD-8949-B235-C4431A78E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D37735-D369-B14F-92BC-4F5B04F42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Bilde 6" descr="Et bilde som inneholder mat&#10;&#10;Automatisk generert beskrivelse">
            <a:extLst>
              <a:ext uri="{FF2B5EF4-FFF2-40B4-BE49-F238E27FC236}">
                <a16:creationId xmlns:a16="http://schemas.microsoft.com/office/drawing/2014/main" id="{9985E236-7504-CE4C-9640-870B040D5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5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Turki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BFDB7B-27A5-8049-A438-6920D7517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4340"/>
            <a:ext cx="10515600" cy="7879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D6FB-BD4D-7F42-90A3-3E5869D43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1035"/>
            <a:ext cx="10515600" cy="4016633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A7F5CA-EFFD-8949-B235-C4431A78E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5DBCD25-E4A5-D04E-BF0B-F03323089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</a:t>
            </a:r>
            <a:r>
              <a:rPr lang="nb-NO">
                <a:latin typeface="Ubuntu Light" panose="020B0304030602030204" pitchFamily="34" charset="0"/>
              </a:rPr>
              <a:t>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D37735-D369-B14F-92BC-4F5B04F42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7273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ilde og tekst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DEB2C2-D9F5-C947-87CF-B430F8904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0" y="554225"/>
            <a:ext cx="4998448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BCE181-0B48-FD46-B8A0-BE39ED346D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" y="0"/>
            <a:ext cx="5334590" cy="6858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Sett inn bilde her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23716C-6F59-4041-883B-DE5EF02DA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91201" y="2340864"/>
            <a:ext cx="4998448" cy="385905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8E01D9B8-D37A-A94D-9F43-7AB626C30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3" name="Plassholder for lysbildenummer 12">
            <a:extLst>
              <a:ext uri="{FF2B5EF4-FFF2-40B4-BE49-F238E27FC236}">
                <a16:creationId xmlns:a16="http://schemas.microsoft.com/office/drawing/2014/main" id="{0E4A4A04-2FC9-A546-87BD-326117701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Bilde 7" descr="Et bilde som inneholder mat&#10;&#10;Automatisk generert beskrivelse">
            <a:extLst>
              <a:ext uri="{FF2B5EF4-FFF2-40B4-BE49-F238E27FC236}">
                <a16:creationId xmlns:a16="http://schemas.microsoft.com/office/drawing/2014/main" id="{731F8C66-7A5E-9641-874E-BAD59D9F8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51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BCE181-0B48-FD46-B8A0-BE39ED346D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7960" y="0"/>
            <a:ext cx="5654040" cy="68579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Sett inn bilde her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23716C-6F59-4041-883B-DE5EF02DA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730"/>
            <a:ext cx="5439092" cy="350025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78E5F6C-B5BC-624C-A5BD-DAC99D134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6FA2276-9007-7F40-BD72-3927E184F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Bilde 7" descr="Et bilde som inneholder mat&#10;&#10;Automatisk generert beskrivelse">
            <a:extLst>
              <a:ext uri="{FF2B5EF4-FFF2-40B4-BE49-F238E27FC236}">
                <a16:creationId xmlns:a16="http://schemas.microsoft.com/office/drawing/2014/main" id="{26871B43-C5A7-9447-93E7-2E333D60D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0998D942-AEDF-0A4E-8C9E-27610E5EF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666"/>
            <a:ext cx="4463732" cy="1054173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194904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ilde og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DEB2C2-D9F5-C947-87CF-B430F8904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666"/>
            <a:ext cx="4463732" cy="1054173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BCE181-0B48-FD46-B8A0-BE39ED346D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738949" y="1094667"/>
            <a:ext cx="6106885" cy="51842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Sett inn bilde her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23716C-6F59-4041-883B-DE5EF02DA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9151"/>
            <a:ext cx="4463732" cy="350983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78E5F6C-B5BC-624C-A5BD-DAC99D134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6FA2276-9007-7F40-BD72-3927E184F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Bilde 7" descr="Et bilde som inneholder mat&#10;&#10;Automatisk generert beskrivelse">
            <a:extLst>
              <a:ext uri="{FF2B5EF4-FFF2-40B4-BE49-F238E27FC236}">
                <a16:creationId xmlns:a16="http://schemas.microsoft.com/office/drawing/2014/main" id="{0F77624E-BB97-2D4F-AD56-BD799C5D2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32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A64453-201E-1D40-A177-8A7FE8F4F4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94263"/>
            <a:ext cx="5181600" cy="367143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4778E06-FDB9-E844-BCAD-A846710E4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94263"/>
            <a:ext cx="5181600" cy="367143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48343D37-1318-E24B-BB9F-F70CDD44E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3" name="Plassholder for lysbildenummer 12">
            <a:extLst>
              <a:ext uri="{FF2B5EF4-FFF2-40B4-BE49-F238E27FC236}">
                <a16:creationId xmlns:a16="http://schemas.microsoft.com/office/drawing/2014/main" id="{E6F6D4D3-9DC8-1F49-8566-2C555E055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6CC54395-5031-2747-B888-D9CDA6879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971107"/>
            <a:ext cx="10515600" cy="7879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8" name="Bilde 7" descr="Et bilde som inneholder mat&#10;&#10;Automatisk generert beskrivelse">
            <a:extLst>
              <a:ext uri="{FF2B5EF4-FFF2-40B4-BE49-F238E27FC236}">
                <a16:creationId xmlns:a16="http://schemas.microsoft.com/office/drawing/2014/main" id="{037C698B-71A7-E242-897F-54178D595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11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3CCB217-DA2A-464F-8393-E2D7FF691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5737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5B5D5A3-7A0F-3546-9004-ABF474B9D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006725"/>
            <a:ext cx="5157787" cy="275758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AB54834-5D30-4141-BF39-D7C724C943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85737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C9C8AE3-820B-A848-9265-335F04472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275758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dato 12">
            <a:extLst>
              <a:ext uri="{FF2B5EF4-FFF2-40B4-BE49-F238E27FC236}">
                <a16:creationId xmlns:a16="http://schemas.microsoft.com/office/drawing/2014/main" id="{90F87D02-3EC9-9946-80ED-4A6D2F9DE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5" name="Plassholder for lysbildenummer 14">
            <a:extLst>
              <a:ext uri="{FF2B5EF4-FFF2-40B4-BE49-F238E27FC236}">
                <a16:creationId xmlns:a16="http://schemas.microsoft.com/office/drawing/2014/main" id="{FA3E58B3-F1B1-1E4A-99BA-249E6088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6A2B707A-1813-F846-B829-F0F4CE28C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4340"/>
            <a:ext cx="10515600" cy="7879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10" name="Bilde 9" descr="Et bilde som inneholder mat&#10;&#10;Automatisk generert beskrivelse">
            <a:extLst>
              <a:ext uri="{FF2B5EF4-FFF2-40B4-BE49-F238E27FC236}">
                <a16:creationId xmlns:a16="http://schemas.microsoft.com/office/drawing/2014/main" id="{84DA8728-5DE9-4944-B524-3BF301E3A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35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33B476E9-5B15-D445-9625-FB0440E81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37C83617-9765-194E-B051-8658A05C3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35CA2FD0-A773-FA42-A340-A392F0C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4340"/>
            <a:ext cx="10515600" cy="7879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Et bilde som inneholder mat&#10;&#10;Automatisk generert beskrivelse">
            <a:extLst>
              <a:ext uri="{FF2B5EF4-FFF2-40B4-BE49-F238E27FC236}">
                <a16:creationId xmlns:a16="http://schemas.microsoft.com/office/drawing/2014/main" id="{9BB1CECE-0D5E-B24C-8B5E-3A96CD238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049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635BF389-59A7-464E-B89F-64611877C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022B774B-89BE-F543-8DF3-F2C4E362B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5" name="Bilde 4" descr="Et bilde som inneholder mat&#10;&#10;Automatisk generert beskrivelse">
            <a:extLst>
              <a:ext uri="{FF2B5EF4-FFF2-40B4-BE49-F238E27FC236}">
                <a16:creationId xmlns:a16="http://schemas.microsoft.com/office/drawing/2014/main" id="{4FC6B246-176D-D443-8B22-9FE4B5031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67" y="5916707"/>
            <a:ext cx="3296934" cy="70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458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hvit uten iko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0C8FE2-D57C-4F4C-951B-B76C826AE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06957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0F18C1D-8B03-BB4A-85F6-6D6EE9FCE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86632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227C642-B435-C544-8C62-51BCEEA9F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5890640-F76A-3E4C-961E-C7DB83319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119806CF-7967-BF4B-9AF5-88FC821BD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63719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uten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D6FB-BD4D-7F42-90A3-3E5869D43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5887"/>
            <a:ext cx="10515600" cy="403178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043F33F6-93E5-5146-BBB3-7D4DB47AA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DB86D9AB-9532-2744-BE3E-829EFAB66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9" name="Tittel 1">
            <a:extLst>
              <a:ext uri="{FF2B5EF4-FFF2-40B4-BE49-F238E27FC236}">
                <a16:creationId xmlns:a16="http://schemas.microsoft.com/office/drawing/2014/main" id="{F2B5F09A-542F-0841-BA41-E49A33D63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5196"/>
            <a:ext cx="10515600" cy="7879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B007C7E-8CA4-9D47-9BAA-DF89A04396C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</p:spTree>
    <p:extLst>
      <p:ext uri="{BB962C8B-B14F-4D97-AF65-F5344CB8AC3E}">
        <p14:creationId xmlns:p14="http://schemas.microsoft.com/office/powerpoint/2010/main" val="774258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uten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A64453-201E-1D40-A177-8A7FE8F4F4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94263"/>
            <a:ext cx="5181600" cy="418269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4778E06-FDB9-E844-BCAD-A846710E4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94263"/>
            <a:ext cx="5181600" cy="418269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48343D37-1318-E24B-BB9F-F70CDD44E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2F9D2F87-2481-6844-9051-392F8C6AA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  <p:sp>
        <p:nvSpPr>
          <p:cNvPr id="13" name="Plassholder for lysbildenummer 12">
            <a:extLst>
              <a:ext uri="{FF2B5EF4-FFF2-40B4-BE49-F238E27FC236}">
                <a16:creationId xmlns:a16="http://schemas.microsoft.com/office/drawing/2014/main" id="{E6F6D4D3-9DC8-1F49-8566-2C555E055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6CC54395-5031-2747-B888-D9CDA6879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4340"/>
            <a:ext cx="10515600" cy="7879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6579063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 uten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3CCB217-DA2A-464F-8393-E2D7FF691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5737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5B5D5A3-7A0F-3546-9004-ABF474B9DF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006725"/>
            <a:ext cx="5157787" cy="31829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AB54834-5D30-4141-BF39-D7C724C943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85737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C9C8AE3-820B-A848-9265-335F04472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dato 12">
            <a:extLst>
              <a:ext uri="{FF2B5EF4-FFF2-40B4-BE49-F238E27FC236}">
                <a16:creationId xmlns:a16="http://schemas.microsoft.com/office/drawing/2014/main" id="{90F87D02-3EC9-9946-80ED-4A6D2F9DE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4" name="Plassholder for bunntekst 13">
            <a:extLst>
              <a:ext uri="{FF2B5EF4-FFF2-40B4-BE49-F238E27FC236}">
                <a16:creationId xmlns:a16="http://schemas.microsoft.com/office/drawing/2014/main" id="{B4B30BF9-565A-D54F-A078-912FB8604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  <p:sp>
        <p:nvSpPr>
          <p:cNvPr id="15" name="Plassholder for lysbildenummer 14">
            <a:extLst>
              <a:ext uri="{FF2B5EF4-FFF2-40B4-BE49-F238E27FC236}">
                <a16:creationId xmlns:a16="http://schemas.microsoft.com/office/drawing/2014/main" id="{FA3E58B3-F1B1-1E4A-99BA-249E60885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6A2B707A-1813-F846-B829-F0F4CE28C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4340"/>
            <a:ext cx="10515600" cy="7879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577659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 uten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33B476E9-5B15-D445-9625-FB0440E81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21851696-34EF-F74E-84CD-D17546840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37C83617-9765-194E-B051-8658A05C3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35CA2FD0-A773-FA42-A340-A392F0C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3484"/>
            <a:ext cx="10515600" cy="7879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896626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CA958B-DD8D-A9DC-BE76-04F4C6F84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668C54-5EB1-4AA1-E6DB-04764B598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C84BF4-7A09-1BAF-31A0-8ADD21BDD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AF5AF83-ADCB-FC82-9847-4F248F06C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F5FBAF-93FF-9314-AD33-92523373F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93581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5BE1ED-5887-804E-0846-9902C6BC0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3EE1FF-AF6E-D23F-F025-94E6A3FD59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108D426-104C-DA31-A6F0-3B0A71B5D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5F24331-384A-72EA-3BD5-49EEFA5E8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B23CA9-F6E1-CD5D-B2D4-79427DF04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45534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5628BD-2E8D-E29F-4E96-BF4351E3D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08D7FC-96ED-E754-2929-C03F9BDAED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2EC03F5-8C8D-661E-3EEF-CF21C583F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4D0C5A-4FA2-07D9-F7AC-2840AB75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F319436-D182-C47F-8250-DBCE8307D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5F31D79-F169-87EB-7A07-CB0E8BEC7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21020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BAA0E6-8CB1-78FA-EE4F-F51A657DB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5E4F81F-2D26-1802-112A-69A10F86E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F15E21A-86CD-CF5D-C086-806EE8AA7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E717E1C-0A07-B255-14E3-5A8DD66792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0BE1037-CDD8-A6D5-EE51-A291F19B4F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95036C4-ACC5-16C7-F0ED-B96CFBA18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C7C0AB52-DC90-B00C-F4B3-471F1CDE4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FCDD484-F8F3-09B8-AD69-ABCE6EB60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5162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92B8A3-3788-EBFB-4916-B909B32BE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E7A93B8-9D14-B21F-419D-B86FD4D2B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532A9E8-F00E-4370-C3D0-096533B84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C42CF9A-6AAD-53AD-789E-E04CA104D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54023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E34123F-DB5F-27F3-F1AB-462F95FD7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34E2B84-B90E-C243-5494-513933E4D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3BDDD7E-10C7-CA29-431D-5442F96A7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452542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55CBD0-0244-A5E3-027E-C6752B3FF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ED420C-6E93-D06A-BC74-E557A49C88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0147AE6-CF5F-EA91-76F1-4E32628090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54C50AD-049D-EA6D-E82B-FBD7F45DD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F32B661-A575-123E-4F11-34F1CA8F9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81EA6C9-6930-7468-4FB3-C1686145A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1771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BD7222-7521-1F94-87B3-B5160EF6B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09884AA-7BDE-37A7-97FF-544FC6688F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592FA50-293A-A885-DF91-90DA0EA3E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FEF0FB0-98C6-E511-B1F0-458498B47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A5A54B6-5021-6F87-F514-AAD9E9DE3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B3D1238-50C9-50E6-E4F3-961D77FB6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289291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34390F-D40F-4B29-ABC6-3C2276ADF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45025FD-BC1A-136A-8997-CD845CF6F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A3B2F9-C963-BD74-3475-01F871713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2245613-AF59-AC19-6172-39DEEF10E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930ADAD-1DB4-2464-4FE5-2DB6AF4D4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952584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541F10-1C2E-F653-CD2A-505934BC9C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1B5BFB2-377C-8E87-1FD5-93D76419BF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CCE532-C6A0-823F-054E-003E59E7A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EFCC6B-3532-476F-9955-11EEF754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AE4D19-98B0-0F08-BB25-174ACBFAF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8968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5A51AD9-D4BF-A1A6-D4E2-60A339491F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D446DBD-4547-9FDC-453D-E66E1A36F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81177F-3DCD-074B-0658-15B30E210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F7C9A0-CC5B-B20A-EC69-B0E7CEC7D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E4A5D5-3DDA-18A9-A2E0-87244B9C6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5957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4BEC0976-4E69-4949-9D28-39F7D4C9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6178"/>
            <a:ext cx="10515600" cy="1385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FA07CC0-EC3E-8D42-B2B9-3A751A336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99359"/>
            <a:ext cx="10515600" cy="3448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00AA53-C079-B045-8791-D250AB237B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09480" y="6342375"/>
            <a:ext cx="1046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buntu" panose="020B0504030602030204" pitchFamily="34" charset="0"/>
              </a:defRPr>
            </a:lvl1pPr>
          </a:lstStyle>
          <a:p>
            <a:fld id="{54E39FB4-F6E3-C344-9985-967D435AFEFC}" type="datetime1">
              <a:rPr lang="nb-NO" smtClean="0"/>
              <a:t>11.09.2024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A7FCC3B-A2CE-3D43-AC4E-0527E13765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7633" y="6356348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buntu" panose="020B0504030602030204" pitchFamily="34" charset="0"/>
              </a:defRPr>
            </a:lvl1pPr>
          </a:lstStyle>
          <a:p>
            <a:fld id="{BFD52768-0461-C648-90F8-3B5B3C487B32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88B6470-885F-0149-9B19-7B19B17534E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668000" y="230188"/>
            <a:ext cx="1176020" cy="500757"/>
          </a:xfrm>
          <a:prstGeom prst="rect">
            <a:avLst/>
          </a:prstGeom>
        </p:spPr>
      </p:pic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95CECA90-43D9-8444-9609-A353C9A3B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9080" y="635634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27835FA1-184E-684C-8552-8A38F6F7B121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668000" y="230188"/>
            <a:ext cx="1176020" cy="50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1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87" r:id="rId20"/>
    <p:sldLayoutId id="2147483652" r:id="rId21"/>
    <p:sldLayoutId id="2147483653" r:id="rId22"/>
    <p:sldLayoutId id="2147483654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Ubuntu" panose="020B050403060203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Ubuntu" panose="020B050403060203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Ubuntu" panose="020B050403060203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Ubuntu" panose="020B050403060203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Ubuntu" panose="020B050403060203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Ubuntu" panose="020B050403060203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958" userDrawn="1">
          <p15:clr>
            <a:srgbClr val="F26B43"/>
          </p15:clr>
        </p15:guide>
        <p15:guide id="4" pos="3795" userDrawn="1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6C813C9-A65B-829E-4C89-1904A9E95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0D5CEDD-6295-D62C-26D0-2C6F24745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8789E1-0D2D-DD5D-8721-E7013C4D28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6ABAE2-E4A8-45FB-9CAD-336E9ABC37E9}" type="datetimeFigureOut">
              <a:rPr lang="nb-NO" smtClean="0"/>
              <a:t>04.09.2024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E6A78F9-5F34-49C2-396F-07D104B409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CB77B2A-9DA3-260F-55B6-13EFAD7085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22BD9D-F06F-40B5-B520-6D218C0B7B0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256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jpg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slide" Target="slide50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0.xml"/><Relationship Id="rId5" Type="http://schemas.openxmlformats.org/officeDocument/2006/relationships/slide" Target="slide50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422BB1-82F3-F341-94BF-ACB4A32A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60" y="2083494"/>
            <a:ext cx="4463732" cy="1054173"/>
          </a:xfrm>
        </p:spPr>
        <p:txBody>
          <a:bodyPr anchor="b">
            <a:normAutofit fontScale="90000"/>
          </a:bodyPr>
          <a:lstStyle/>
          <a:p>
            <a:r>
              <a:rPr lang="nb-NO" b="1" dirty="0"/>
              <a:t>Økt elevmedvirkning- økt trivsel?</a:t>
            </a:r>
          </a:p>
        </p:txBody>
      </p:sp>
      <p:pic>
        <p:nvPicPr>
          <p:cNvPr id="6" name="Bilde 5" descr="Et bilde som inneholder himmel, konstruksjon, nordlys, utendørs&#10;&#10;Automatisk generert beskrivelse">
            <a:extLst>
              <a:ext uri="{FF2B5EF4-FFF2-40B4-BE49-F238E27FC236}">
                <a16:creationId xmlns:a16="http://schemas.microsoft.com/office/drawing/2014/main" id="{FDB704CD-9AEF-6171-BB8E-A491FE8277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652" r="2" b="2"/>
          <a:stretch/>
        </p:blipFill>
        <p:spPr>
          <a:xfrm>
            <a:off x="5738949" y="1094667"/>
            <a:ext cx="6106885" cy="5184214"/>
          </a:xfrm>
          <a:prstGeom prst="rect">
            <a:avLst/>
          </a:prstGeom>
          <a:noFill/>
        </p:spPr>
      </p:pic>
      <p:sp>
        <p:nvSpPr>
          <p:cNvPr id="3" name="Undertittel 2">
            <a:extLst>
              <a:ext uri="{FF2B5EF4-FFF2-40B4-BE49-F238E27FC236}">
                <a16:creationId xmlns:a16="http://schemas.microsoft.com/office/drawing/2014/main" id="{579AAFC7-F698-5C41-BEA8-455BD6FEF9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83804" y="4301629"/>
            <a:ext cx="4463732" cy="105417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Mari Anne Langbrumoen </a:t>
            </a:r>
          </a:p>
          <a:p>
            <a:r>
              <a:rPr lang="nb-NO" dirty="0"/>
              <a:t>Kjersti Strand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BA4A06E2-5BFA-34A0-6218-BC3F96ABB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7633" y="6356348"/>
            <a:ext cx="838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FD52768-0461-C648-90F8-3B5B3C487B32}" type="slidenum">
              <a:rPr lang="nb-NO" smtClean="0"/>
              <a:pPr>
                <a:spcAft>
                  <a:spcPts val="600"/>
                </a:spcAft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9051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0342A25-CF5C-5FEF-D9D4-01C5C4BD7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94666"/>
            <a:ext cx="4463732" cy="1054173"/>
          </a:xfrm>
        </p:spPr>
        <p:txBody>
          <a:bodyPr anchor="b">
            <a:normAutofit/>
          </a:bodyPr>
          <a:lstStyle/>
          <a:p>
            <a:r>
              <a:rPr lang="nb-NO" sz="3300"/>
              <a:t>Eidskog ungdomsskole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B4E5CEB-D511-EE4A-D67A-3CD914EB6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133" y="1094667"/>
            <a:ext cx="4756516" cy="5184214"/>
          </a:xfrm>
          <a:prstGeom prst="rect">
            <a:avLst/>
          </a:prstGeo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669F03-13B3-A2D7-FB37-39A6A880B7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9151"/>
            <a:ext cx="4463732" cy="3509835"/>
          </a:xfrm>
        </p:spPr>
        <p:txBody>
          <a:bodyPr>
            <a:normAutofit/>
          </a:bodyPr>
          <a:lstStyle/>
          <a:p>
            <a:r>
              <a:rPr lang="nb-NO" dirty="0"/>
              <a:t>190 elever 3 klasser pr trinn</a:t>
            </a:r>
          </a:p>
          <a:p>
            <a:r>
              <a:rPr lang="nb-NO" dirty="0"/>
              <a:t>39 ansatte</a:t>
            </a:r>
          </a:p>
          <a:p>
            <a:r>
              <a:rPr lang="nb-NO" dirty="0"/>
              <a:t>Elever fra 3 barneskoler</a:t>
            </a:r>
          </a:p>
          <a:p>
            <a:r>
              <a:rPr lang="nb-NO" dirty="0"/>
              <a:t>2-lærer i alle basisfag</a:t>
            </a:r>
          </a:p>
          <a:p>
            <a:r>
              <a:rPr lang="nb-NO" dirty="0"/>
              <a:t>Godt støttesystem; sosiallærer, rådgiver, LOS, miljøarbeider, vernepleiere. </a:t>
            </a:r>
          </a:p>
          <a:p>
            <a:r>
              <a:rPr lang="nb-NO" dirty="0"/>
              <a:t>PPT og helsesykepleier hos oss flere dager i uka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417DC47-C887-6932-42EA-8E8765A72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7633" y="6356348"/>
            <a:ext cx="838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FD52768-0461-C648-90F8-3B5B3C487B32}" type="slidenum">
              <a:rPr lang="nb-NO" smtClean="0"/>
              <a:pPr>
                <a:spcAft>
                  <a:spcPts val="600"/>
                </a:spcAft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436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254D1F-F113-76D5-ABF4-981F76230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PULSE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C4A126-88DE-B5F3-C7B2-7BD87A329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Forskningsprosjekt SEPU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9.trinn</a:t>
            </a:r>
          </a:p>
          <a:p>
            <a:r>
              <a:rPr lang="nb-NO" dirty="0"/>
              <a:t>Hele prosessen</a:t>
            </a:r>
          </a:p>
          <a:p>
            <a:r>
              <a:rPr lang="nb-NO" dirty="0"/>
              <a:t>Involvere alle elevene- alle skal føle seg hørt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1AE89EB-AB28-96E1-3853-EA26DEA91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3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3B4D1F4-6B46-EAF6-FF22-93081E696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667" y="1931035"/>
            <a:ext cx="4842372" cy="39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17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C768FF9-9A0F-F3DD-F381-2F835B5B7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godt sted å være- et godt sted å lære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BFFAEF-42F8-6FEA-3798-676931A52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Problemområder</a:t>
            </a:r>
          </a:p>
          <a:p>
            <a:r>
              <a:rPr lang="nb-NO" dirty="0"/>
              <a:t>Se på relevante data </a:t>
            </a:r>
          </a:p>
          <a:p>
            <a:pPr lvl="1"/>
            <a:r>
              <a:rPr lang="nb-NO" dirty="0"/>
              <a:t>Elevundersøkelsen</a:t>
            </a:r>
          </a:p>
          <a:p>
            <a:pPr lvl="1"/>
            <a:r>
              <a:rPr lang="nb-NO" dirty="0" err="1"/>
              <a:t>Pit</a:t>
            </a:r>
            <a:r>
              <a:rPr lang="nb-NO" dirty="0"/>
              <a:t> stop MOT</a:t>
            </a:r>
          </a:p>
          <a:p>
            <a:pPr lvl="1"/>
            <a:r>
              <a:rPr lang="nb-NO" dirty="0"/>
              <a:t>T4 fra 8.klasse (</a:t>
            </a:r>
            <a:r>
              <a:rPr lang="nb-NO" dirty="0" err="1"/>
              <a:t>Sepu</a:t>
            </a:r>
            <a:r>
              <a:rPr lang="nb-NO" dirty="0"/>
              <a:t> KFL)</a:t>
            </a:r>
          </a:p>
          <a:p>
            <a:pPr lvl="1"/>
            <a:r>
              <a:rPr lang="nb-NO" dirty="0"/>
              <a:t>Elevenes egne opplevelser/observasjoner</a:t>
            </a:r>
          </a:p>
          <a:p>
            <a:pPr lvl="1"/>
            <a:r>
              <a:rPr lang="nb-NO" dirty="0"/>
              <a:t>Undersøkelse i forbindelse med PULSE-prosjektet</a:t>
            </a:r>
          </a:p>
          <a:p>
            <a:pPr lvl="1"/>
            <a:r>
              <a:rPr lang="nb-NO" dirty="0"/>
              <a:t>Resultater nasjonale prøver</a:t>
            </a:r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5241CC3-B538-9540-4C2C-0177CDFE3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4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4A30EA1-E2BB-7BA9-3D58-A6A11F756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1502" y="2313990"/>
            <a:ext cx="4474689" cy="363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28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C623DA-5A75-E42E-076C-DB4CE5713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Resultater</a:t>
            </a:r>
          </a:p>
        </p:txBody>
      </p:sp>
      <p:graphicFrame>
        <p:nvGraphicFramePr>
          <p:cNvPr id="5" name="Plassholder for innhold 4">
            <a:extLst>
              <a:ext uri="{FF2B5EF4-FFF2-40B4-BE49-F238E27FC236}">
                <a16:creationId xmlns:a16="http://schemas.microsoft.com/office/drawing/2014/main" id="{8D70AC63-4279-A418-4BD0-FDF7684294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0449821"/>
              </p:ext>
            </p:extLst>
          </p:nvPr>
        </p:nvGraphicFramePr>
        <p:xfrm>
          <a:off x="719660" y="2988720"/>
          <a:ext cx="10515599" cy="1478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2523">
                  <a:extLst>
                    <a:ext uri="{9D8B030D-6E8A-4147-A177-3AD203B41FA5}">
                      <a16:colId xmlns:a16="http://schemas.microsoft.com/office/drawing/2014/main" val="1970442097"/>
                    </a:ext>
                  </a:extLst>
                </a:gridCol>
                <a:gridCol w="1273846">
                  <a:extLst>
                    <a:ext uri="{9D8B030D-6E8A-4147-A177-3AD203B41FA5}">
                      <a16:colId xmlns:a16="http://schemas.microsoft.com/office/drawing/2014/main" val="3806223393"/>
                    </a:ext>
                  </a:extLst>
                </a:gridCol>
                <a:gridCol w="1273846">
                  <a:extLst>
                    <a:ext uri="{9D8B030D-6E8A-4147-A177-3AD203B41FA5}">
                      <a16:colId xmlns:a16="http://schemas.microsoft.com/office/drawing/2014/main" val="2792642490"/>
                    </a:ext>
                  </a:extLst>
                </a:gridCol>
                <a:gridCol w="1273846">
                  <a:extLst>
                    <a:ext uri="{9D8B030D-6E8A-4147-A177-3AD203B41FA5}">
                      <a16:colId xmlns:a16="http://schemas.microsoft.com/office/drawing/2014/main" val="4198223245"/>
                    </a:ext>
                  </a:extLst>
                </a:gridCol>
                <a:gridCol w="1273846">
                  <a:extLst>
                    <a:ext uri="{9D8B030D-6E8A-4147-A177-3AD203B41FA5}">
                      <a16:colId xmlns:a16="http://schemas.microsoft.com/office/drawing/2014/main" val="181615965"/>
                    </a:ext>
                  </a:extLst>
                </a:gridCol>
                <a:gridCol w="1273846">
                  <a:extLst>
                    <a:ext uri="{9D8B030D-6E8A-4147-A177-3AD203B41FA5}">
                      <a16:colId xmlns:a16="http://schemas.microsoft.com/office/drawing/2014/main" val="1799587215"/>
                    </a:ext>
                  </a:extLst>
                </a:gridCol>
                <a:gridCol w="1273846">
                  <a:extLst>
                    <a:ext uri="{9D8B030D-6E8A-4147-A177-3AD203B41FA5}">
                      <a16:colId xmlns:a16="http://schemas.microsoft.com/office/drawing/2014/main" val="28454121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 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Ja, alltid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Ofte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Av og til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Sjelden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Nei, aldri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Snitt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extLst>
                  <a:ext uri="{0D108BD9-81ED-4DB2-BD59-A6C34878D82A}">
                    <a16:rowId xmlns:a16="http://schemas.microsoft.com/office/drawing/2014/main" val="6640797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Læreren kommer presis til timene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7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30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8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4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X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3,71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extLst>
                  <a:ext uri="{0D108BD9-81ED-4DB2-BD59-A6C34878D82A}">
                    <a16:rowId xmlns:a16="http://schemas.microsoft.com/office/drawing/2014/main" val="431747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Læreren forteller oss hva vi skal lære i timene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18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25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5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3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X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4,14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extLst>
                  <a:ext uri="{0D108BD9-81ED-4DB2-BD59-A6C34878D82A}">
                    <a16:rowId xmlns:a16="http://schemas.microsoft.com/office/drawing/2014/main" val="22194528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Det er god arbeidsro i timene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4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22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18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6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X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3,43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extLst>
                  <a:ext uri="{0D108BD9-81ED-4DB2-BD59-A6C34878D82A}">
                    <a16:rowId xmlns:a16="http://schemas.microsoft.com/office/drawing/2014/main" val="16014461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Læreren snakker om hva vi har lært i timene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3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24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18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5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X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3,45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extLst>
                  <a:ext uri="{0D108BD9-81ED-4DB2-BD59-A6C34878D82A}">
                    <a16:rowId xmlns:a16="http://schemas.microsoft.com/office/drawing/2014/main" val="139673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b-NO" sz="1100">
                          <a:effectLst/>
                        </a:rPr>
                        <a:t>Læreren gir tydelige beskjeder om hva vi skal gjøre i timene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11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29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7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4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>
                          <a:effectLst/>
                        </a:rPr>
                        <a:t>X</a:t>
                      </a:r>
                      <a:endParaRPr lang="nb-N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>
                          <a:effectLst/>
                        </a:rPr>
                        <a:t>3,92</a:t>
                      </a:r>
                      <a:endParaRPr lang="nb-NO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25400" marB="25400" anchor="ctr"/>
                </a:tc>
                <a:extLst>
                  <a:ext uri="{0D108BD9-81ED-4DB2-BD59-A6C34878D82A}">
                    <a16:rowId xmlns:a16="http://schemas.microsoft.com/office/drawing/2014/main" val="1352870024"/>
                  </a:ext>
                </a:extLst>
              </a:tr>
            </a:tbl>
          </a:graphicData>
        </a:graphic>
      </p:graphicFrame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86B4A2B-6844-74AC-D036-0EB27C35E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5</a:t>
            </a:fld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448A28E-2499-E854-CDC6-A2A43BBE2868}"/>
              </a:ext>
            </a:extLst>
          </p:cNvPr>
          <p:cNvSpPr txBox="1"/>
          <p:nvPr/>
        </p:nvSpPr>
        <p:spPr>
          <a:xfrm>
            <a:off x="719660" y="2059388"/>
            <a:ext cx="6857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Trivselsundersøkelsen i forbindelse med prosjektet</a:t>
            </a:r>
          </a:p>
        </p:txBody>
      </p:sp>
    </p:spTree>
    <p:extLst>
      <p:ext uri="{BB962C8B-B14F-4D97-AF65-F5344CB8AC3E}">
        <p14:creationId xmlns:p14="http://schemas.microsoft.com/office/powerpoint/2010/main" val="1744428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459BA9-26F9-3B7F-40FC-3B426B82D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23" y="2083241"/>
            <a:ext cx="5538746" cy="475343"/>
          </a:xfrm>
        </p:spPr>
        <p:txBody>
          <a:bodyPr>
            <a:normAutofit fontScale="90000"/>
          </a:bodyPr>
          <a:lstStyle/>
          <a:p>
            <a:r>
              <a:rPr lang="nb-NO" dirty="0"/>
              <a:t>Resultater nasjonale prøver</a:t>
            </a:r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8F5769D1-93F7-D194-0E27-7F7EFDCB9C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3057" y="983484"/>
            <a:ext cx="3895810" cy="5372864"/>
          </a:xfr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8EF98BC-4E3B-A89D-96C6-18BF68369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6</a:t>
            </a:fld>
            <a:endParaRPr lang="nb-NO"/>
          </a:p>
        </p:txBody>
      </p:sp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1AE1131C-64CA-834C-4FE2-D47415B033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5437593"/>
              </p:ext>
            </p:extLst>
          </p:nvPr>
        </p:nvGraphicFramePr>
        <p:xfrm>
          <a:off x="494223" y="2885380"/>
          <a:ext cx="630555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6306136" imgH="1752751" progId="Word.Document.12">
                  <p:embed/>
                </p:oleObj>
              </mc:Choice>
              <mc:Fallback>
                <p:oleObj name="Document" r:id="rId3" imgW="6306136" imgH="1752751" progId="Word.Document.12">
                  <p:embed/>
                  <p:pic>
                    <p:nvPicPr>
                      <p:cNvPr id="8" name="Objekt 7">
                        <a:extLst>
                          <a:ext uri="{FF2B5EF4-FFF2-40B4-BE49-F238E27FC236}">
                            <a16:creationId xmlns:a16="http://schemas.microsoft.com/office/drawing/2014/main" id="{1AE1131C-64CA-834C-4FE2-D47415B033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4223" y="2885380"/>
                        <a:ext cx="6305550" cy="175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Bilde 9" descr="Et bilde som inneholder tekst, Font, logo, Grafikk&#10;&#10;Automatisk generert beskrivelse">
            <a:extLst>
              <a:ext uri="{FF2B5EF4-FFF2-40B4-BE49-F238E27FC236}">
                <a16:creationId xmlns:a16="http://schemas.microsoft.com/office/drawing/2014/main" id="{F0A07510-A87D-7318-7873-A45046EA3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055160">
            <a:off x="5561878" y="551868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5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764CAE-C488-50CC-8367-37D7FBA74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0" y="554225"/>
            <a:ext cx="4998448" cy="1600200"/>
          </a:xfrm>
        </p:spPr>
        <p:txBody>
          <a:bodyPr anchor="b">
            <a:normAutofit/>
          </a:bodyPr>
          <a:lstStyle/>
          <a:p>
            <a:r>
              <a:rPr lang="nb-NO" dirty="0"/>
              <a:t>Utfordringer med data</a:t>
            </a:r>
          </a:p>
        </p:txBody>
      </p:sp>
      <p:pic>
        <p:nvPicPr>
          <p:cNvPr id="6" name="Picture 5" descr="Digital økonomi graf">
            <a:extLst>
              <a:ext uri="{FF2B5EF4-FFF2-40B4-BE49-F238E27FC236}">
                <a16:creationId xmlns:a16="http://schemas.microsoft.com/office/drawing/2014/main" id="{1964D9A3-BE5A-D825-A196-2396E6AFEF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766" r="20479"/>
          <a:stretch/>
        </p:blipFill>
        <p:spPr>
          <a:xfrm>
            <a:off x="1" y="10"/>
            <a:ext cx="5334590" cy="6857990"/>
          </a:xfrm>
          <a:prstGeom prst="rect">
            <a:avLst/>
          </a:prstGeom>
          <a:noFill/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FC4FAF3-DA55-0802-3043-7EE2DC773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91201" y="2340864"/>
            <a:ext cx="4998448" cy="3859050"/>
          </a:xfrm>
        </p:spPr>
        <p:txBody>
          <a:bodyPr>
            <a:normAutofit/>
          </a:bodyPr>
          <a:lstStyle/>
          <a:p>
            <a:r>
              <a:rPr lang="nb-NO" dirty="0"/>
              <a:t>Utdatert	</a:t>
            </a:r>
          </a:p>
          <a:p>
            <a:r>
              <a:rPr lang="nb-NO" dirty="0"/>
              <a:t>Vanskelig å tolke</a:t>
            </a:r>
          </a:p>
          <a:p>
            <a:r>
              <a:rPr lang="nb-NO" dirty="0"/>
              <a:t>Opplevelse </a:t>
            </a:r>
            <a:r>
              <a:rPr lang="nb-NO" dirty="0" err="1"/>
              <a:t>vs</a:t>
            </a:r>
            <a:r>
              <a:rPr lang="nb-NO" dirty="0"/>
              <a:t> data</a:t>
            </a:r>
          </a:p>
          <a:p>
            <a:r>
              <a:rPr lang="nb-NO" dirty="0"/>
              <a:t>Utvelgelse av relevant data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CEA29B0-D433-ACA4-742C-16C40D914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7633" y="6356348"/>
            <a:ext cx="838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FD52768-0461-C648-90F8-3B5B3C487B32}" type="slidenum">
              <a:rPr lang="nb-NO" smtClean="0"/>
              <a:pPr>
                <a:spcAft>
                  <a:spcPts val="600"/>
                </a:spcAft>
              </a:pPr>
              <a:t>7</a:t>
            </a:fld>
            <a:endParaRPr lang="nb-NO"/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CC504930-00CB-9601-AB0F-DD2F325BEB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3385641"/>
              </p:ext>
            </p:extLst>
          </p:nvPr>
        </p:nvGraphicFramePr>
        <p:xfrm>
          <a:off x="5574019" y="3969184"/>
          <a:ext cx="6271814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907">
                  <a:extLst>
                    <a:ext uri="{9D8B030D-6E8A-4147-A177-3AD203B41FA5}">
                      <a16:colId xmlns:a16="http://schemas.microsoft.com/office/drawing/2014/main" val="1735523445"/>
                    </a:ext>
                  </a:extLst>
                </a:gridCol>
                <a:gridCol w="3135907">
                  <a:extLst>
                    <a:ext uri="{9D8B030D-6E8A-4147-A177-3AD203B41FA5}">
                      <a16:colId xmlns:a16="http://schemas.microsoft.com/office/drawing/2014/main" val="3430986258"/>
                    </a:ext>
                  </a:extLst>
                </a:gridCol>
              </a:tblGrid>
              <a:tr h="255184">
                <a:tc>
                  <a:txBody>
                    <a:bodyPr/>
                    <a:lstStyle/>
                    <a:p>
                      <a:r>
                        <a:rPr lang="nb-NO" dirty="0"/>
                        <a:t>Data som overrasker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Data som støtter opp under problemstillingen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672821"/>
                  </a:ext>
                </a:extLst>
              </a:tr>
              <a:tr h="255184">
                <a:tc>
                  <a:txBody>
                    <a:bodyPr/>
                    <a:lstStyle/>
                    <a:p>
                      <a:endParaRPr lang="nb-NO" dirty="0"/>
                    </a:p>
                    <a:p>
                      <a:endParaRPr lang="nb-NO" dirty="0"/>
                    </a:p>
                    <a:p>
                      <a:endParaRPr lang="nb-NO" dirty="0"/>
                    </a:p>
                    <a:p>
                      <a:endParaRPr lang="nb-NO" dirty="0"/>
                    </a:p>
                    <a:p>
                      <a:endParaRPr lang="nb-NO" dirty="0"/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611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646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4B1D33BD-2547-AF1F-72E0-1A630826D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94263"/>
            <a:ext cx="10272252" cy="3671431"/>
          </a:xfrm>
        </p:spPr>
        <p:txBody>
          <a:bodyPr/>
          <a:lstStyle/>
          <a:p>
            <a:r>
              <a:rPr lang="nb-NO" dirty="0"/>
              <a:t>Mange lærere involvert</a:t>
            </a:r>
          </a:p>
          <a:p>
            <a:r>
              <a:rPr lang="nb-NO" dirty="0"/>
              <a:t>Uenighet om problemstilling</a:t>
            </a:r>
          </a:p>
          <a:p>
            <a:r>
              <a:rPr lang="nb-NO" dirty="0"/>
              <a:t>Data samsvarte ikke med opplevelsen til alle elevene</a:t>
            </a:r>
          </a:p>
          <a:p>
            <a:r>
              <a:rPr lang="nb-NO" dirty="0"/>
              <a:t>Problemstillingen passet ikke 100% til tilgjengelige data</a:t>
            </a:r>
          </a:p>
          <a:p>
            <a:r>
              <a:rPr lang="nb-NO" dirty="0"/>
              <a:t>Uavhengig av PULSE-prosjektet, derfor ikke like tett oppfølging fra skolens ledelse</a:t>
            </a:r>
          </a:p>
          <a:p>
            <a:r>
              <a:rPr lang="nb-NO" dirty="0"/>
              <a:t>Ved evaluering- vi hadde ikke klart å vekke engasjementet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D5BD133-1E01-11F5-FE32-8B2D5CD8F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8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D06E2F72-C0AF-C2B7-04A7-1C6D72FD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Klasse 1 og 2 (ikke med i forskningsprosjektet)</a:t>
            </a:r>
          </a:p>
        </p:txBody>
      </p:sp>
    </p:spTree>
    <p:extLst>
      <p:ext uri="{BB962C8B-B14F-4D97-AF65-F5344CB8AC3E}">
        <p14:creationId xmlns:p14="http://schemas.microsoft.com/office/powerpoint/2010/main" val="1872693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691236BD-8892-1E3E-C2EA-F9FD10117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 del av forskningsprosjektet</a:t>
            </a:r>
          </a:p>
          <a:p>
            <a:r>
              <a:rPr lang="nb-NO" dirty="0"/>
              <a:t>Tettere oppfølging</a:t>
            </a:r>
          </a:p>
          <a:p>
            <a:r>
              <a:rPr lang="nb-NO" dirty="0"/>
              <a:t>Hele prosessen ble gjennomført</a:t>
            </a:r>
          </a:p>
          <a:p>
            <a:r>
              <a:rPr lang="nb-NO" dirty="0"/>
              <a:t>De samme voksne hadde alle øktene i prosessen</a:t>
            </a:r>
          </a:p>
          <a:p>
            <a:r>
              <a:rPr lang="nb-NO" dirty="0"/>
              <a:t>Mer enige om problemstillingen </a:t>
            </a:r>
          </a:p>
          <a:p>
            <a:r>
              <a:rPr lang="nb-NO" dirty="0"/>
              <a:t>Tiltakene var vellykket for hele klassen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4A5CA6A-87FE-D607-5944-747752FA2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9</a:t>
            </a:fld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883940D-C858-36ED-272C-4D82386B8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Klasse 3</a:t>
            </a:r>
            <a:br>
              <a:rPr lang="nb-NO" dirty="0"/>
            </a:br>
            <a:r>
              <a:rPr lang="nb-NO" dirty="0"/>
              <a:t>Problemstilling: </a:t>
            </a:r>
            <a:r>
              <a:rPr lang="nb-NO" i="1" dirty="0"/>
              <a:t>«Det er for mye uro i klassen»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7CAC0A-3917-3A15-B160-23A0B466D58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</p:spTree>
    <p:extLst>
      <p:ext uri="{BB962C8B-B14F-4D97-AF65-F5344CB8AC3E}">
        <p14:creationId xmlns:p14="http://schemas.microsoft.com/office/powerpoint/2010/main" val="41356897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håndskrift, papir, brev&#10;&#10;Automatisk generert beskrivelse">
            <a:extLst>
              <a:ext uri="{FF2B5EF4-FFF2-40B4-BE49-F238E27FC236}">
                <a16:creationId xmlns:a16="http://schemas.microsoft.com/office/drawing/2014/main" id="{8D25C80C-FC95-B66A-5BE4-C0D0CB231C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06"/>
          <a:stretch/>
        </p:blipFill>
        <p:spPr>
          <a:xfrm>
            <a:off x="447865" y="0"/>
            <a:ext cx="11498328" cy="6858000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Lysbildezoom 3">
                <a:extLst>
                  <a:ext uri="{FF2B5EF4-FFF2-40B4-BE49-F238E27FC236}">
                    <a16:creationId xmlns:a16="http://schemas.microsoft.com/office/drawing/2014/main" id="{30CF7DCD-3569-84E9-10F1-580A7DED57D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2861187" y="1824294"/>
              <a:ext cx="3048000" cy="1714500"/>
            </p:xfrm>
            <a:graphic>
              <a:graphicData uri="http://schemas.microsoft.com/office/powerpoint/2016/slidezoom">
                <pslz:sldZm>
                  <pslz:sldZmObj sldId="259" cId="2849101273">
                    <pslz:zmPr id="{2D831019-87A3-4D02-BF5C-7B8510F007B5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Lysbildezoom 3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30CF7DCD-3569-84E9-10F1-580A7DED57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2861187" y="1824294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9101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papir, håndskrift, Papirprodukt&#10;&#10;Automatisk generert beskrivelse">
            <a:extLst>
              <a:ext uri="{FF2B5EF4-FFF2-40B4-BE49-F238E27FC236}">
                <a16:creationId xmlns:a16="http://schemas.microsoft.com/office/drawing/2014/main" id="{F5D6EEB1-B9DF-D39A-E2B9-02CB8BBD0C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82"/>
          <a:stretch/>
        </p:blipFill>
        <p:spPr>
          <a:xfrm>
            <a:off x="5414" y="0"/>
            <a:ext cx="1169497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8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1F468DF9-E981-EA84-3030-D171750E38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29" b="10437"/>
          <a:stretch/>
        </p:blipFill>
        <p:spPr>
          <a:xfrm>
            <a:off x="838200" y="1922107"/>
            <a:ext cx="5181600" cy="4254856"/>
          </a:xfrm>
          <a:prstGeom prst="rect">
            <a:avLst/>
          </a:prstGeom>
          <a:noFill/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20E07EA-AD3B-BF6B-91BF-79E4132438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48" b="7257"/>
          <a:stretch/>
        </p:blipFill>
        <p:spPr>
          <a:xfrm>
            <a:off x="6172200" y="1994263"/>
            <a:ext cx="5181600" cy="4182699"/>
          </a:xfrm>
          <a:prstGeom prst="rect">
            <a:avLst/>
          </a:prstGeo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A6D0AE15-FBA6-CCDC-8543-4D67C591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9080" y="6356347"/>
            <a:ext cx="4114800" cy="365125"/>
          </a:xfrm>
        </p:spPr>
        <p:txBody>
          <a:bodyPr/>
          <a:lstStyle/>
          <a:p>
            <a:pPr algn="l">
              <a:spcAft>
                <a:spcPts val="600"/>
              </a:spcAft>
            </a:pPr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A84153F1-E400-9789-8E71-B4791519C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7633" y="6356348"/>
            <a:ext cx="838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BFD52768-0461-C648-90F8-3B5B3C487B32}" type="slidenum">
              <a:rPr lang="nb-NO" smtClean="0"/>
              <a:pPr>
                <a:spcAft>
                  <a:spcPts val="600"/>
                </a:spcAft>
              </a:pPr>
              <a:t>12</a:t>
            </a:fld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4BCD01D-700D-BBE0-B036-F67CF67EBCE9}"/>
              </a:ext>
            </a:extLst>
          </p:cNvPr>
          <p:cNvSpPr txBox="1"/>
          <p:nvPr/>
        </p:nvSpPr>
        <p:spPr>
          <a:xfrm>
            <a:off x="492033" y="610446"/>
            <a:ext cx="10515600" cy="787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nb-NO" sz="3600" b="0" i="0" kern="1200" dirty="0"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Analyse av opprettholdende faktorer</a:t>
            </a:r>
          </a:p>
        </p:txBody>
      </p:sp>
    </p:spTree>
    <p:extLst>
      <p:ext uri="{BB962C8B-B14F-4D97-AF65-F5344CB8AC3E}">
        <p14:creationId xmlns:p14="http://schemas.microsoft.com/office/powerpoint/2010/main" val="45179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person, klær, innendørs, Læring&#10;&#10;Automatisk generert beskrivelse">
            <a:extLst>
              <a:ext uri="{FF2B5EF4-FFF2-40B4-BE49-F238E27FC236}">
                <a16:creationId xmlns:a16="http://schemas.microsoft.com/office/drawing/2014/main" id="{EE0639A3-0EEE-F43A-E11C-0735C631B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93305" y="1385197"/>
            <a:ext cx="5571066" cy="3133724"/>
          </a:xfrm>
          <a:prstGeom prst="rect">
            <a:avLst/>
          </a:prstGeom>
        </p:spPr>
      </p:pic>
      <p:pic>
        <p:nvPicPr>
          <p:cNvPr id="3" name="Bilde 2" descr="Et bilde som inneholder utendørs, himmel, klær, sko&#10;&#10;Automatisk generert beskrivelse">
            <a:extLst>
              <a:ext uri="{FF2B5EF4-FFF2-40B4-BE49-F238E27FC236}">
                <a16:creationId xmlns:a16="http://schemas.microsoft.com/office/drawing/2014/main" id="{028E91BB-D8E4-0539-DA16-8711E49D3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516" y="2029679"/>
            <a:ext cx="6591847" cy="3707913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578C847D-FFF0-2935-3B57-FAD7280C093A}"/>
              </a:ext>
            </a:extLst>
          </p:cNvPr>
          <p:cNvSpPr txBox="1"/>
          <p:nvPr/>
        </p:nvSpPr>
        <p:spPr>
          <a:xfrm>
            <a:off x="5533053" y="466531"/>
            <a:ext cx="48332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/>
              <a:t>Tiltak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7396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98FF35F1-8DBA-F266-9BEC-110143B7A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Voksen som leder prosessen - helst de samme hele veien</a:t>
            </a:r>
          </a:p>
          <a:p>
            <a:r>
              <a:rPr lang="nb-NO" dirty="0"/>
              <a:t>Må ha en genuin interesse for prosessen</a:t>
            </a:r>
          </a:p>
          <a:p>
            <a:r>
              <a:rPr lang="nb-NO" dirty="0"/>
              <a:t>Følge planen/tidsskjema</a:t>
            </a:r>
          </a:p>
          <a:p>
            <a:r>
              <a:rPr lang="nb-NO" dirty="0"/>
              <a:t>Hvis man blir enige om hvilke data man vektlegger, er sjansen for å lykkes med gode tiltak og dermed se en endring større. </a:t>
            </a:r>
          </a:p>
          <a:p>
            <a:r>
              <a:rPr lang="nb-NO" dirty="0"/>
              <a:t>Målformulering som engasjerer elevene</a:t>
            </a:r>
          </a:p>
          <a:p>
            <a:r>
              <a:rPr lang="nb-NO" dirty="0"/>
              <a:t>Tiltak må testes ut over en lang (nok) periode til at man får en evaluering som er reell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CEB7E01-FC38-FBA2-19C8-430852797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14</a:t>
            </a:fld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3B9EA7E-C829-E9D2-8CD8-FE13B9BB7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Suksesskriterier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4E9DB5-7C87-3287-5E4D-6B23310E1DF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nb-NO">
                <a:solidFill>
                  <a:schemeClr val="tx1"/>
                </a:solidFill>
                <a:latin typeface="Ubuntu Light" panose="020B0304030602030204" pitchFamily="34" charset="0"/>
              </a:rPr>
              <a:t>Eidskog kommune. </a:t>
            </a:r>
            <a:r>
              <a:rPr lang="nb-NO">
                <a:solidFill>
                  <a:schemeClr val="accent1"/>
                </a:solidFill>
                <a:latin typeface="Ubuntu" panose="020B0504030602030204" pitchFamily="34" charset="0"/>
              </a:rPr>
              <a:t>For framtidas generasjoner.</a:t>
            </a:r>
          </a:p>
        </p:txBody>
      </p:sp>
    </p:spTree>
    <p:extLst>
      <p:ext uri="{BB962C8B-B14F-4D97-AF65-F5344CB8AC3E}">
        <p14:creationId xmlns:p14="http://schemas.microsoft.com/office/powerpoint/2010/main" val="1012920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B6A2E3-4485-D73B-BEEB-B923DC6C8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Tanker 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B3AD44-2DAB-9896-768A-7B363D50D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Pedagogisk analyse er et omfattende verktøy</a:t>
            </a:r>
          </a:p>
          <a:p>
            <a:r>
              <a:rPr lang="nb-NO" dirty="0"/>
              <a:t>Kan bruke i småskala- for eksempel i fag, sosialt mm</a:t>
            </a:r>
          </a:p>
          <a:p>
            <a:r>
              <a:rPr lang="nb-NO" dirty="0"/>
              <a:t>Hvorfor er det sånn (opprettholdende faktorer)</a:t>
            </a:r>
          </a:p>
          <a:p>
            <a:r>
              <a:rPr lang="nb-NO" dirty="0"/>
              <a:t>Hva kan vi gjøre med det? (tiltak)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Det viktigste er at elevene MÅ eie temaet/problemstillingen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325AEC4-339B-4039-4976-E5106F48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1345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35567A-F8CF-7E00-0ADD-85361600C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sier elevene?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B87394-F08D-6F5A-4244-07E0FBBFF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nb-NO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Hvorfor ønsker dere å jobbe på denne måten videre?</a:t>
            </a:r>
            <a:endParaRPr lang="nb-NO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Fordi det er vi som har problemet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Når man diskuterer i klassen får man høre andre sine synspunkter og får ulike innspill på løsninger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b-NO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Fint å kunne være med å finne gode løsninger.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9FEEF43-A7D0-7DB7-86E4-8430C1602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52768-0461-C648-90F8-3B5B3C487B32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74928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håndskrift, papir, brev&#10;&#10;Automatisk generert beskrivelse">
            <a:extLst>
              <a:ext uri="{FF2B5EF4-FFF2-40B4-BE49-F238E27FC236}">
                <a16:creationId xmlns:a16="http://schemas.microsoft.com/office/drawing/2014/main" id="{8D25C80C-FC95-B66A-5BE4-C0D0CB231C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06"/>
          <a:stretch/>
        </p:blipFill>
        <p:spPr>
          <a:xfrm>
            <a:off x="447865" y="0"/>
            <a:ext cx="11498328" cy="6858000"/>
          </a:xfrm>
          <a:prstGeom prst="rect">
            <a:avLst/>
          </a:prstGeom>
        </p:spPr>
      </p:pic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" name="Lysbildezoom 3">
                <a:extLst>
                  <a:ext uri="{FF2B5EF4-FFF2-40B4-BE49-F238E27FC236}">
                    <a16:creationId xmlns:a16="http://schemas.microsoft.com/office/drawing/2014/main" id="{30CF7DCD-3569-84E9-10F1-580A7DED57D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57058703"/>
                  </p:ext>
                </p:extLst>
              </p:nvPr>
            </p:nvGraphicFramePr>
            <p:xfrm>
              <a:off x="-2861187" y="1824294"/>
              <a:ext cx="3048000" cy="1714500"/>
            </p:xfrm>
            <a:graphic>
              <a:graphicData uri="http://schemas.microsoft.com/office/powerpoint/2016/slidezoom">
                <pslz:sldZm>
                  <pslz:sldZmObj sldId="259" cId="2849101273">
                    <pslz:zmPr id="{2D831019-87A3-4D02-BF5C-7B8510F007B5}" returnToParent="0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048000" cy="17145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" name="Lysbildezoom 3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30CF7DCD-3569-84E9-10F1-580A7DED57D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861187" y="1824294"/>
                <a:ext cx="3048000" cy="17145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" name="TekstSylinder 1">
            <a:extLst>
              <a:ext uri="{FF2B5EF4-FFF2-40B4-BE49-F238E27FC236}">
                <a16:creationId xmlns:a16="http://schemas.microsoft.com/office/drawing/2014/main" id="{FF3B1F6E-19A7-C0AD-FEED-F6EA97A12546}"/>
              </a:ext>
            </a:extLst>
          </p:cNvPr>
          <p:cNvSpPr txBox="1"/>
          <p:nvPr/>
        </p:nvSpPr>
        <p:spPr>
          <a:xfrm>
            <a:off x="3048000" y="3123295"/>
            <a:ext cx="5240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/>
              <a:t>the students are fussing about a lot other than schoolwork</a:t>
            </a:r>
            <a:endParaRPr lang="nb-NO" sz="2400" b="1"/>
          </a:p>
        </p:txBody>
      </p:sp>
    </p:spTree>
    <p:extLst>
      <p:ext uri="{BB962C8B-B14F-4D97-AF65-F5344CB8AC3E}">
        <p14:creationId xmlns:p14="http://schemas.microsoft.com/office/powerpoint/2010/main" val="2849101273"/>
      </p:ext>
    </p:extLst>
  </p:cSld>
  <p:clrMapOvr>
    <a:masterClrMapping/>
  </p:clrMapOvr>
</p:sld>
</file>

<file path=ppt/theme/theme1.xml><?xml version="1.0" encoding="utf-8"?>
<a:theme xmlns:a="http://schemas.openxmlformats.org/drawingml/2006/main" name="EK Presentasjonsmal">
  <a:themeElements>
    <a:clrScheme name="Eidskog kommune profil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95A9"/>
      </a:accent1>
      <a:accent2>
        <a:srgbClr val="DB0032"/>
      </a:accent2>
      <a:accent3>
        <a:srgbClr val="D72F89"/>
      </a:accent3>
      <a:accent4>
        <a:srgbClr val="006746"/>
      </a:accent4>
      <a:accent5>
        <a:srgbClr val="F5CE3E"/>
      </a:accent5>
      <a:accent6>
        <a:srgbClr val="1B3B53"/>
      </a:accent6>
      <a:hlink>
        <a:srgbClr val="0095A8"/>
      </a:hlink>
      <a:folHlink>
        <a:srgbClr val="DA003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 Presentasjonssmal" id="{D9D6F9C4-6908-2845-AB39-5DA0F2DA6E7E}" vid="{356C5376-6B26-F14E-928E-C02045B61F8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0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 Presentasjonsmal</Template>
  <TotalTime>1313</TotalTime>
  <Words>580</Words>
  <Application>Microsoft Office PowerPoint</Application>
  <PresentationFormat>Widescreen</PresentationFormat>
  <Paragraphs>146</Paragraphs>
  <Slides>16</Slides>
  <Notes>5</Notes>
  <HiddenSlides>0</HiddenSlides>
  <MMClips>0</MMClips>
  <ScaleCrop>false</ScaleCrop>
  <HeadingPairs>
    <vt:vector size="8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4" baseType="lpstr">
      <vt:lpstr>Aptos</vt:lpstr>
      <vt:lpstr>Arial</vt:lpstr>
      <vt:lpstr>Calibri</vt:lpstr>
      <vt:lpstr>Times New Roman</vt:lpstr>
      <vt:lpstr>Ubuntu</vt:lpstr>
      <vt:lpstr>Ubuntu Light</vt:lpstr>
      <vt:lpstr>EK Presentasjonsmal</vt:lpstr>
      <vt:lpstr>Document</vt:lpstr>
      <vt:lpstr>Økt elevmedvirkning- økt trivsel?</vt:lpstr>
      <vt:lpstr>Eidskog ungdomsskole</vt:lpstr>
      <vt:lpstr>PULSE</vt:lpstr>
      <vt:lpstr>Et godt sted å være- et godt sted å lære</vt:lpstr>
      <vt:lpstr>Resultater</vt:lpstr>
      <vt:lpstr>Resultater nasjonale prøver</vt:lpstr>
      <vt:lpstr>Utfordringer med data</vt:lpstr>
      <vt:lpstr>Klasse 1 og 2 (ikke med i forskningsprosjektet)</vt:lpstr>
      <vt:lpstr>Klasse 3 Problemstilling: «Det er for mye uro i klassen»</vt:lpstr>
      <vt:lpstr>PowerPoint-presentasjon</vt:lpstr>
      <vt:lpstr>PowerPoint-presentasjon</vt:lpstr>
      <vt:lpstr>PowerPoint-presentasjon</vt:lpstr>
      <vt:lpstr>PowerPoint-presentasjon</vt:lpstr>
      <vt:lpstr>Suksesskriterier</vt:lpstr>
      <vt:lpstr>Tanker  </vt:lpstr>
      <vt:lpstr>Hva sier elevene?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Presentasjonen kan ha en stemningsfull forside</dc:title>
  <dc:creator>Teresa Bergerud</dc:creator>
  <cp:lastModifiedBy>Rita Lang-Ree</cp:lastModifiedBy>
  <cp:revision>3</cp:revision>
  <dcterms:created xsi:type="dcterms:W3CDTF">2020-01-24T14:18:10Z</dcterms:created>
  <dcterms:modified xsi:type="dcterms:W3CDTF">2024-09-11T08:45:06Z</dcterms:modified>
</cp:coreProperties>
</file>