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9C4B4-6E90-43EF-AF2F-44972CD7D28C}" v="19" dt="2026-09-18T14:11:01.8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75" d="100"/>
          <a:sy n="75" d="100"/>
        </p:scale>
        <p:origin x="90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nouil Rovithis" userId="2742dcfd-5c5f-4e98-9f39-0dc83622b7d1" providerId="ADAL" clId="{B60FF307-8BC6-4298-80F9-2492E643F1BB}"/>
    <pc:docChg chg="modSld">
      <pc:chgData name="Emmanouil Rovithis" userId="2742dcfd-5c5f-4e98-9f39-0dc83622b7d1" providerId="ADAL" clId="{B60FF307-8BC6-4298-80F9-2492E643F1BB}" dt="2026-09-18T14:08:06.639" v="12"/>
      <pc:docMkLst>
        <pc:docMk/>
      </pc:docMkLst>
      <pc:sldChg chg="modSp">
        <pc:chgData name="Emmanouil Rovithis" userId="2742dcfd-5c5f-4e98-9f39-0dc83622b7d1" providerId="ADAL" clId="{B60FF307-8BC6-4298-80F9-2492E643F1BB}" dt="2026-09-18T14:08:06.639" v="12"/>
        <pc:sldMkLst>
          <pc:docMk/>
          <pc:sldMk cId="1145982549" sldId="258"/>
        </pc:sldMkLst>
        <pc:graphicFrameChg chg="mod">
          <ac:chgData name="Emmanouil Rovithis" userId="2742dcfd-5c5f-4e98-9f39-0dc83622b7d1" providerId="ADAL" clId="{B60FF307-8BC6-4298-80F9-2492E643F1BB}" dt="2026-09-18T14:08:06.639" v="12"/>
          <ac:graphicFrameMkLst>
            <pc:docMk/>
            <pc:sldMk cId="1145982549" sldId="258"/>
            <ac:graphicFrameMk id="3" creationId="{105B07D0-CE53-4346-5EB8-197F56B6DF9A}"/>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335D-C5F9-C843-BB63-204E98E681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9C59B4-C988-FA7D-F2E8-EE90CDFA3F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B1E7E2-E64C-0227-6A6A-130E7F135076}"/>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40F68078-D6E3-1836-A8C7-01B4A8160B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B233A-6818-E485-E254-D24BA34D4C3F}"/>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78910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8FFE5-273D-5D16-AFC0-12AFAE7382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4BE671-50FD-DA4D-0232-F07965387E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E4669B-E158-26CD-DA28-99805520D353}"/>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A7305F77-E369-4DE9-4249-2BA5E056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1E7F3A-BFA4-7542-ACC8-FFB961D29CF8}"/>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414911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94DA7-DA97-4672-40EF-E7D7B458F6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D8FD67-040E-9B0D-9130-FBCD85F85E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CF3B73-CACE-1B36-4240-5EBFCE8BBA4D}"/>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155307E8-7780-0EC9-81E5-D60BDD4534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FFB3CB-98A5-5C6A-78EC-68BFBE556ED2}"/>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1496429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68F7-5FF3-F7E1-DAB6-AEC92922F5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B9CD81-BD96-5ADF-2DE9-BDADB9C507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C0C465-12B3-AE44-7E00-45C7295DBD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1E13C4-51C0-A85A-A76C-07EAD15350A4}"/>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6" name="Footer Placeholder 5">
            <a:extLst>
              <a:ext uri="{FF2B5EF4-FFF2-40B4-BE49-F238E27FC236}">
                <a16:creationId xmlns:a16="http://schemas.microsoft.com/office/drawing/2014/main" id="{960A8F24-DC34-3B97-E769-D1325C6229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4BF99-FA99-1B13-A349-3F7508AEE4C9}"/>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2168187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4C154-4415-A054-B6A3-15FE929FAF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D3B125-7E17-3530-B570-A272C3AADC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4F0F15-883B-D96D-1C7C-44CA06A807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2E91AB-9D1E-D380-627C-65EC4EE7B3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130619-14E8-C494-53E9-3CD6332F9A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6B39E1-4E7B-381C-391B-725B919E2EFB}"/>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8" name="Footer Placeholder 7">
            <a:extLst>
              <a:ext uri="{FF2B5EF4-FFF2-40B4-BE49-F238E27FC236}">
                <a16:creationId xmlns:a16="http://schemas.microsoft.com/office/drawing/2014/main" id="{B3818B7D-E086-1263-3C2E-FA684233C2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13FEE5-3001-0C30-4031-6042C1B47959}"/>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3460639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CA4D-6DD3-301C-3155-FCEA348FC7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2A42AC-8D80-DA82-90D7-86DD6F72D9C7}"/>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4" name="Footer Placeholder 3">
            <a:extLst>
              <a:ext uri="{FF2B5EF4-FFF2-40B4-BE49-F238E27FC236}">
                <a16:creationId xmlns:a16="http://schemas.microsoft.com/office/drawing/2014/main" id="{C083E61B-1E4E-F4D6-24B7-94D3AA39FB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64BB00-8113-8409-892D-A320A855ADB3}"/>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190170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4DBF81-65D9-DCA0-06EA-3F531E648E24}"/>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3" name="Footer Placeholder 2">
            <a:extLst>
              <a:ext uri="{FF2B5EF4-FFF2-40B4-BE49-F238E27FC236}">
                <a16:creationId xmlns:a16="http://schemas.microsoft.com/office/drawing/2014/main" id="{F6C74427-56FF-D5ED-A694-B2BAA58424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830ABF-C927-753B-C30A-16F8EF534120}"/>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320156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A066C-CECA-1638-A8A3-3EBAF8C1F4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36A0B1-C172-237F-93D1-794D9BBAA2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8C6066-741C-E366-66B7-2A71171A1C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1180AC-EF87-C154-0B46-9B78AB369690}"/>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6" name="Footer Placeholder 5">
            <a:extLst>
              <a:ext uri="{FF2B5EF4-FFF2-40B4-BE49-F238E27FC236}">
                <a16:creationId xmlns:a16="http://schemas.microsoft.com/office/drawing/2014/main" id="{9B4D13D9-AF80-33A9-6C23-7D874F526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270B8C-FFA0-F5DD-D4F9-43D5494F59D8}"/>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725321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58E36-67F6-61B1-E510-7C0D851D5A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EA04E9-76BD-9EF1-CA84-790B2EC4CE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4C8CD9-4E7F-1534-A7A6-CD4F84DEF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822B4F-8FDA-3F44-CE60-CD769E3CD8F4}"/>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6" name="Footer Placeholder 5">
            <a:extLst>
              <a:ext uri="{FF2B5EF4-FFF2-40B4-BE49-F238E27FC236}">
                <a16:creationId xmlns:a16="http://schemas.microsoft.com/office/drawing/2014/main" id="{F1538ED5-C4EE-45AA-6BD6-55F14148E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1A8E9-C80E-A5E8-8067-3235A163C9DD}"/>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2497746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847D-8051-DB65-1E18-30108EC907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DC81BB-F34E-EC9A-DC02-CE4D9A32C3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FA1BCA-F756-1446-B53C-1B3277542154}"/>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D6BC31A0-ADE2-702E-5FA5-A2301820A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2E6AAE-6966-3930-D178-7FB5047824D0}"/>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3334138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4E566D-3B40-1DB6-5B97-FE887BD670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F0F2BF-59DB-3868-596B-0DE26CD40D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D9EA3D-CAE3-C7BB-A7A0-B135D0245F03}"/>
              </a:ext>
            </a:extLst>
          </p:cNvPr>
          <p:cNvSpPr>
            <a:spLocks noGrp="1"/>
          </p:cNvSpPr>
          <p:nvPr>
            <p:ph type="dt" sz="half" idx="10"/>
          </p:nvPr>
        </p:nvSpPr>
        <p:spPr/>
        <p:txBody>
          <a:body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2F116E25-98DD-D16C-1383-1FE2EFEC2C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1FF8A-A557-7388-1E37-DB60A4983E8A}"/>
              </a:ext>
            </a:extLst>
          </p:cNvPr>
          <p:cNvSpPr>
            <a:spLocks noGrp="1"/>
          </p:cNvSpPr>
          <p:nvPr>
            <p:ph type="sldNum" sz="quarter" idx="12"/>
          </p:nvPr>
        </p:nvSpPr>
        <p:spPr/>
        <p:txBody>
          <a:bodyPr/>
          <a:lstStyle/>
          <a:p>
            <a:fld id="{AC50EC42-D04F-4145-8B3D-26DB7AC10E80}" type="slidenum">
              <a:rPr lang="en-US" smtClean="0"/>
              <a:t>‹#›</a:t>
            </a:fld>
            <a:endParaRPr lang="en-US"/>
          </a:p>
        </p:txBody>
      </p:sp>
    </p:spTree>
    <p:extLst>
      <p:ext uri="{BB962C8B-B14F-4D97-AF65-F5344CB8AC3E}">
        <p14:creationId xmlns:p14="http://schemas.microsoft.com/office/powerpoint/2010/main" val="2532228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A80A11-7CAC-3049-8B1F-30B52AF60A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7E4C98-DA74-2D5F-5389-C31EE3DC63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D8EEA3-515F-546E-FF24-CC75558FDF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A8639F-F978-430A-B56E-A3E9391224F6}" type="datetimeFigureOut">
              <a:rPr lang="en-US" smtClean="0"/>
              <a:t>9/18/2026</a:t>
            </a:fld>
            <a:endParaRPr lang="en-US"/>
          </a:p>
        </p:txBody>
      </p:sp>
      <p:sp>
        <p:nvSpPr>
          <p:cNvPr id="5" name="Footer Placeholder 4">
            <a:extLst>
              <a:ext uri="{FF2B5EF4-FFF2-40B4-BE49-F238E27FC236}">
                <a16:creationId xmlns:a16="http://schemas.microsoft.com/office/drawing/2014/main" id="{A951064A-C9D1-EEF9-2D05-CDB1DC4BFF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CF3143-7EAF-93A8-D453-102F2DF71C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50EC42-D04F-4145-8B3D-26DB7AC10E80}" type="slidenum">
              <a:rPr lang="en-US" smtClean="0"/>
              <a:t>‹#›</a:t>
            </a:fld>
            <a:endParaRPr lang="en-US"/>
          </a:p>
        </p:txBody>
      </p:sp>
    </p:spTree>
    <p:extLst>
      <p:ext uri="{BB962C8B-B14F-4D97-AF65-F5344CB8AC3E}">
        <p14:creationId xmlns:p14="http://schemas.microsoft.com/office/powerpoint/2010/main" val="118203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46BF-A577-3CC5-474E-E7D090B3AB4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2911FB7-BC44-3E3B-B62D-7C52310E86A6}"/>
              </a:ext>
            </a:extLst>
          </p:cNvPr>
          <p:cNvSpPr txBox="1"/>
          <p:nvPr/>
        </p:nvSpPr>
        <p:spPr>
          <a:xfrm>
            <a:off x="163285" y="0"/>
            <a:ext cx="4742822" cy="369332"/>
          </a:xfrm>
          <a:prstGeom prst="rect">
            <a:avLst/>
          </a:prstGeom>
          <a:noFill/>
        </p:spPr>
        <p:txBody>
          <a:bodyPr wrap="square" rtlCol="0">
            <a:spAutoFit/>
          </a:bodyPr>
          <a:lstStyle/>
          <a:p>
            <a:r>
              <a:rPr lang="en-US" b="1" dirty="0">
                <a:solidFill>
                  <a:schemeClr val="accent5"/>
                </a:solidFill>
              </a:rPr>
              <a:t>Final QAT agenda for the INN Staff Week  </a:t>
            </a:r>
          </a:p>
        </p:txBody>
      </p:sp>
      <p:graphicFrame>
        <p:nvGraphicFramePr>
          <p:cNvPr id="3" name="Table 2">
            <a:extLst>
              <a:ext uri="{FF2B5EF4-FFF2-40B4-BE49-F238E27FC236}">
                <a16:creationId xmlns:a16="http://schemas.microsoft.com/office/drawing/2014/main" id="{105B07D0-CE53-4346-5EB8-197F56B6DF9A}"/>
              </a:ext>
            </a:extLst>
          </p:cNvPr>
          <p:cNvGraphicFramePr>
            <a:graphicFrameLocks noGrp="1"/>
          </p:cNvGraphicFramePr>
          <p:nvPr>
            <p:extLst>
              <p:ext uri="{D42A27DB-BD31-4B8C-83A1-F6EECF244321}">
                <p14:modId xmlns:p14="http://schemas.microsoft.com/office/powerpoint/2010/main" val="938911374"/>
              </p:ext>
            </p:extLst>
          </p:nvPr>
        </p:nvGraphicFramePr>
        <p:xfrm>
          <a:off x="163285" y="369332"/>
          <a:ext cx="11916955" cy="6385306"/>
        </p:xfrm>
        <a:graphic>
          <a:graphicData uri="http://schemas.openxmlformats.org/drawingml/2006/table">
            <a:tbl>
              <a:tblPr firstRow="1" bandRow="1">
                <a:tableStyleId>{5C22544A-7EE6-4342-B048-85BDC9FD1C3A}</a:tableStyleId>
              </a:tblPr>
              <a:tblGrid>
                <a:gridCol w="1107440">
                  <a:extLst>
                    <a:ext uri="{9D8B030D-6E8A-4147-A177-3AD203B41FA5}">
                      <a16:colId xmlns:a16="http://schemas.microsoft.com/office/drawing/2014/main" val="2551058357"/>
                    </a:ext>
                  </a:extLst>
                </a:gridCol>
                <a:gridCol w="1341120">
                  <a:extLst>
                    <a:ext uri="{9D8B030D-6E8A-4147-A177-3AD203B41FA5}">
                      <a16:colId xmlns:a16="http://schemas.microsoft.com/office/drawing/2014/main" val="393492223"/>
                    </a:ext>
                  </a:extLst>
                </a:gridCol>
                <a:gridCol w="1005840">
                  <a:extLst>
                    <a:ext uri="{9D8B030D-6E8A-4147-A177-3AD203B41FA5}">
                      <a16:colId xmlns:a16="http://schemas.microsoft.com/office/drawing/2014/main" val="3948392608"/>
                    </a:ext>
                  </a:extLst>
                </a:gridCol>
                <a:gridCol w="5302795">
                  <a:extLst>
                    <a:ext uri="{9D8B030D-6E8A-4147-A177-3AD203B41FA5}">
                      <a16:colId xmlns:a16="http://schemas.microsoft.com/office/drawing/2014/main" val="937671289"/>
                    </a:ext>
                  </a:extLst>
                </a:gridCol>
                <a:gridCol w="3159760">
                  <a:extLst>
                    <a:ext uri="{9D8B030D-6E8A-4147-A177-3AD203B41FA5}">
                      <a16:colId xmlns:a16="http://schemas.microsoft.com/office/drawing/2014/main" val="868058638"/>
                    </a:ext>
                  </a:extLst>
                </a:gridCol>
              </a:tblGrid>
              <a:tr h="516282">
                <a:tc>
                  <a:txBody>
                    <a:bodyPr/>
                    <a:lstStyle/>
                    <a:p>
                      <a:pPr algn="ctr"/>
                      <a:r>
                        <a:rPr lang="en-US" sz="1400" dirty="0"/>
                        <a:t>Date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Working groups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1" dirty="0"/>
                        <a:t>Introductory speakers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2146655"/>
                  </a:ext>
                </a:extLst>
              </a:tr>
              <a:tr h="722999">
                <a:tc>
                  <a:txBody>
                    <a:bodyPr/>
                    <a:lstStyle/>
                    <a:p>
                      <a:pPr algn="ctr"/>
                      <a:r>
                        <a:rPr lang="en-US" sz="1400" dirty="0"/>
                        <a:t>Tuesday,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13:00 – 15:00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QAT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lnSpc>
                          <a:spcPct val="150000"/>
                        </a:lnSpc>
                        <a:buFont typeface="Arial" panose="020B0604020202020204" pitchFamily="34" charset="0"/>
                        <a:buNone/>
                      </a:pPr>
                      <a:r>
                        <a:rPr lang="en-US" sz="1400" b="1" i="0" kern="1200" dirty="0">
                          <a:solidFill>
                            <a:srgbClr val="0000FF"/>
                          </a:solidFill>
                          <a:latin typeface="+mn-lt"/>
                          <a:ea typeface="+mn-ea"/>
                          <a:cs typeface="+mn-cs"/>
                        </a:rPr>
                        <a:t>EMERGE QA procedures and Terms of Reference </a:t>
                      </a:r>
                    </a:p>
                    <a:p>
                      <a:pPr marL="0" indent="0" algn="just">
                        <a:lnSpc>
                          <a:spcPct val="100000"/>
                        </a:lnSpc>
                        <a:buFont typeface="Arial" panose="020B0604020202020204" pitchFamily="34" charset="0"/>
                        <a:buNone/>
                      </a:pPr>
                      <a:r>
                        <a:rPr lang="en-US" sz="1400" b="0" i="0" kern="1200" dirty="0">
                          <a:solidFill>
                            <a:schemeClr val="tx1"/>
                          </a:solidFill>
                          <a:latin typeface="+mn-lt"/>
                          <a:ea typeface="+mn-ea"/>
                          <a:cs typeface="+mn-cs"/>
                        </a:rPr>
                        <a:t>A general overview of the </a:t>
                      </a:r>
                      <a:r>
                        <a:rPr lang="en-US" sz="1400" b="0" dirty="0">
                          <a:solidFill>
                            <a:schemeClr val="tx1"/>
                          </a:solidFill>
                        </a:rPr>
                        <a:t>QAT work to demonstrate QA procedures and surveys which have been established so far and discuss next steps and considerations. QA Terms of Reference will be reviewed.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a:lnSpc>
                          <a:spcPct val="150000"/>
                        </a:lnSpc>
                        <a:buFont typeface="Arial" panose="020B0604020202020204" pitchFamily="34" charset="0"/>
                        <a:buChar char="•"/>
                      </a:pPr>
                      <a:r>
                        <a:rPr lang="en-US" sz="1400" i="1" dirty="0"/>
                        <a:t>Manos Rovithis </a:t>
                      </a:r>
                      <a:r>
                        <a:rPr lang="en-US" sz="1400" dirty="0"/>
                        <a:t>(DUTH) </a:t>
                      </a:r>
                    </a:p>
                    <a:p>
                      <a:pPr marL="171450" indent="-171450" algn="l">
                        <a:lnSpc>
                          <a:spcPct val="150000"/>
                        </a:lnSpc>
                        <a:buFont typeface="Arial" panose="020B0604020202020204" pitchFamily="34" charset="0"/>
                        <a:buChar char="•"/>
                      </a:pPr>
                      <a:r>
                        <a:rPr lang="en-US" sz="1400" i="1" dirty="0"/>
                        <a:t>Noemie Legendre </a:t>
                      </a:r>
                      <a:r>
                        <a:rPr lang="en-US" sz="1400" dirty="0"/>
                        <a:t>(UBS)</a:t>
                      </a:r>
                    </a:p>
                    <a:p>
                      <a:pPr marL="0" indent="0" algn="l">
                        <a:buFont typeface="Arial" panose="020B0604020202020204" pitchFamily="34" charset="0"/>
                        <a:buNone/>
                      </a:pPr>
                      <a:r>
                        <a:rPr lang="en-US" sz="1400" dirty="0"/>
                        <a:t>[Open discussion will follow]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425451"/>
                  </a:ext>
                </a:extLst>
              </a:tr>
              <a:tr h="370840">
                <a:tc>
                  <a:txBody>
                    <a:bodyPr/>
                    <a:lstStyle/>
                    <a:p>
                      <a:pPr algn="ctr"/>
                      <a:r>
                        <a:rPr lang="en-US" sz="1400" dirty="0"/>
                        <a:t>Tuesday, 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15:30 – 17:00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t>QAT + JDTF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i="0" dirty="0">
                          <a:solidFill>
                            <a:srgbClr val="0000FF"/>
                          </a:solidFill>
                        </a:rPr>
                        <a:t>EMERGE QAT role in Joint Degree Programs </a:t>
                      </a:r>
                      <a:endParaRPr lang="en-US" sz="1400" i="0" dirty="0"/>
                    </a:p>
                    <a:p>
                      <a:pPr marL="0" indent="0" algn="just">
                        <a:buFont typeface="Arial" panose="020B0604020202020204" pitchFamily="34" charset="0"/>
                        <a:buNone/>
                      </a:pPr>
                      <a:r>
                        <a:rPr lang="en-US" sz="1400" dirty="0"/>
                        <a:t>The role and implications of the QAT in the process of Joint Degree Programs will be elaborated. Possible means of cooperation with the JDTF will be explored.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defTabSz="914400" rtl="0" eaLnBrk="1" latinLnBrk="0" hangingPunct="1">
                        <a:lnSpc>
                          <a:spcPct val="150000"/>
                        </a:lnSpc>
                        <a:buFont typeface="Arial" panose="020B0604020202020204" pitchFamily="34" charset="0"/>
                        <a:buChar char="•"/>
                      </a:pPr>
                      <a:r>
                        <a:rPr lang="en-US" sz="1400" i="1" kern="1200" dirty="0">
                          <a:solidFill>
                            <a:schemeClr val="dk1"/>
                          </a:solidFill>
                          <a:latin typeface="+mn-lt"/>
                          <a:ea typeface="+mn-ea"/>
                          <a:cs typeface="+mn-cs"/>
                        </a:rPr>
                        <a:t>Alex Aga Schioldborg </a:t>
                      </a:r>
                      <a:r>
                        <a:rPr lang="en-US" sz="1400" kern="1200" dirty="0">
                          <a:solidFill>
                            <a:schemeClr val="dk1"/>
                          </a:solidFill>
                          <a:latin typeface="+mn-lt"/>
                          <a:ea typeface="+mn-ea"/>
                          <a:cs typeface="+mn-cs"/>
                        </a:rPr>
                        <a:t>(INN) </a:t>
                      </a:r>
                    </a:p>
                    <a:p>
                      <a:pPr marL="171450" indent="-171450" algn="l" defTabSz="914400" rtl="0" eaLnBrk="1" latinLnBrk="0" hangingPunct="1">
                        <a:lnSpc>
                          <a:spcPct val="150000"/>
                        </a:lnSpc>
                        <a:buFont typeface="Arial" panose="020B0604020202020204" pitchFamily="34" charset="0"/>
                        <a:buChar char="•"/>
                      </a:pPr>
                      <a:r>
                        <a:rPr lang="en-US" sz="1400" i="1" kern="1200" dirty="0">
                          <a:solidFill>
                            <a:schemeClr val="dk1"/>
                          </a:solidFill>
                          <a:latin typeface="+mn-lt"/>
                          <a:ea typeface="+mn-ea"/>
                          <a:cs typeface="+mn-cs"/>
                        </a:rPr>
                        <a:t>Sinead O'Sullivan </a:t>
                      </a:r>
                      <a:r>
                        <a:rPr lang="en-US" sz="1400" kern="1200" dirty="0">
                          <a:solidFill>
                            <a:schemeClr val="dk1"/>
                          </a:solidFill>
                          <a:latin typeface="+mn-lt"/>
                          <a:ea typeface="+mn-ea"/>
                          <a:cs typeface="+mn-cs"/>
                        </a:rPr>
                        <a:t>(UL)</a:t>
                      </a:r>
                    </a:p>
                    <a:p>
                      <a:pPr marL="171450" indent="-171450" algn="l" defTabSz="914400" rtl="0" eaLnBrk="1" latinLnBrk="0" hangingPunct="1">
                        <a:lnSpc>
                          <a:spcPct val="150000"/>
                        </a:lnSpc>
                        <a:buFont typeface="Arial" panose="020B0604020202020204" pitchFamily="34" charset="0"/>
                        <a:buChar char="•"/>
                      </a:pPr>
                      <a:r>
                        <a:rPr lang="en-US" sz="1400" kern="1200" dirty="0">
                          <a:solidFill>
                            <a:schemeClr val="dk1"/>
                          </a:solidFill>
                          <a:latin typeface="+mn-lt"/>
                          <a:ea typeface="+mn-ea"/>
                          <a:cs typeface="+mn-cs"/>
                        </a:rPr>
                        <a:t>Speaker from JDTF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t>[Open discussion will follow]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945507"/>
                  </a:ext>
                </a:extLst>
              </a:tr>
              <a:tr h="1584960">
                <a:tc>
                  <a:txBody>
                    <a:bodyPr/>
                    <a:lstStyle/>
                    <a:p>
                      <a:pPr marL="0" algn="ctr" defTabSz="914400" rtl="0" eaLnBrk="1" latinLnBrk="0" hangingPunct="1"/>
                      <a:r>
                        <a:rPr lang="en-US" sz="1400" kern="1200" dirty="0">
                          <a:solidFill>
                            <a:schemeClr val="tx1"/>
                          </a:solidFill>
                          <a:latin typeface="+mn-lt"/>
                          <a:ea typeface="+mn-ea"/>
                          <a:cs typeface="+mn-cs"/>
                        </a:rPr>
                        <a:t>Thursday,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tx1"/>
                          </a:solidFill>
                          <a:latin typeface="+mn-lt"/>
                          <a:ea typeface="+mn-ea"/>
                          <a:cs typeface="+mn-cs"/>
                        </a:rPr>
                        <a:t>09:00  - 12:00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QAT</a:t>
                      </a:r>
                    </a:p>
                    <a:p>
                      <a:pPr marL="0" algn="ctr" defTabSz="914400" rtl="0" eaLnBrk="1" latinLnBrk="0" hangingPunct="1"/>
                      <a:endParaRPr lang="en-US" sz="1400" kern="1200" dirty="0">
                        <a:solidFill>
                          <a:srgbClr val="FF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rgbClr val="0000FF"/>
                          </a:solidFill>
                        </a:rPr>
                        <a:t>EMERGE QAT internal function and practices</a:t>
                      </a:r>
                    </a:p>
                    <a:p>
                      <a:pPr marL="0" indent="0" algn="just">
                        <a:buFont typeface="Arial" panose="020B0604020202020204" pitchFamily="34" charset="0"/>
                        <a:buNone/>
                      </a:pPr>
                      <a:r>
                        <a:rPr lang="en-US" sz="1400" dirty="0"/>
                        <a:t>The internal function of the QAT will be discussed towards improving effectiveness and participation of the team. Session topics will include the interaction of the QAT with the FOREU4ALL QA topical group, the QA progress report, the WP-linked </a:t>
                      </a:r>
                      <a:r>
                        <a:rPr lang="en-US" sz="1400" dirty="0" err="1"/>
                        <a:t>kPIs</a:t>
                      </a:r>
                      <a:r>
                        <a:rPr lang="en-US" sz="1400" dirty="0"/>
                        <a:t> and the QA feedback on PLP d</a:t>
                      </a:r>
                      <a:r>
                        <a:rPr lang="en-US" sz="1400" kern="1200" dirty="0">
                          <a:solidFill>
                            <a:schemeClr val="dk1"/>
                          </a:solidFill>
                          <a:latin typeface="+mn-lt"/>
                          <a:ea typeface="+mn-ea"/>
                          <a:cs typeface="+mn-cs"/>
                        </a:rPr>
                        <a:t>ocuments for translation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400" i="1" kern="1200" dirty="0">
                          <a:solidFill>
                            <a:schemeClr val="dk1"/>
                          </a:solidFill>
                          <a:latin typeface="+mn-lt"/>
                          <a:ea typeface="+mn-ea"/>
                          <a:cs typeface="+mn-cs"/>
                        </a:rPr>
                        <a:t>Manos Rovithis </a:t>
                      </a:r>
                      <a:r>
                        <a:rPr lang="en-US" sz="1400" kern="1200" dirty="0">
                          <a:solidFill>
                            <a:schemeClr val="dk1"/>
                          </a:solidFill>
                          <a:latin typeface="+mn-lt"/>
                          <a:ea typeface="+mn-ea"/>
                          <a:cs typeface="+mn-cs"/>
                        </a:rPr>
                        <a:t>(DUTH) </a:t>
                      </a:r>
                    </a:p>
                    <a:p>
                      <a:pPr marL="171450" indent="-171450" algn="l" defTabSz="914400" rtl="0" eaLnBrk="1" latinLnBrk="0" hangingPunct="1">
                        <a:lnSpc>
                          <a:spcPct val="150000"/>
                        </a:lnSpc>
                        <a:buFont typeface="Arial" panose="020B0604020202020204" pitchFamily="34" charset="0"/>
                        <a:buChar char="•"/>
                      </a:pPr>
                      <a:r>
                        <a:rPr lang="pt-BR" sz="1400" i="1" kern="1200" dirty="0">
                          <a:solidFill>
                            <a:schemeClr val="dk1"/>
                          </a:solidFill>
                          <a:latin typeface="+mn-lt"/>
                          <a:ea typeface="+mn-ea"/>
                          <a:cs typeface="+mn-cs"/>
                        </a:rPr>
                        <a:t>María Teresa Vilariño Barreiro </a:t>
                      </a:r>
                      <a:r>
                        <a:rPr lang="pt-BR" sz="1400" kern="1200" dirty="0">
                          <a:solidFill>
                            <a:schemeClr val="dk1"/>
                          </a:solidFill>
                          <a:latin typeface="+mn-lt"/>
                          <a:ea typeface="+mn-ea"/>
                          <a:cs typeface="+mn-cs"/>
                        </a:rPr>
                        <a:t>(UDC)</a:t>
                      </a:r>
                    </a:p>
                    <a:p>
                      <a:pPr marL="171450" indent="-171450" algn="l" defTabSz="914400" rtl="0" eaLnBrk="1" latinLnBrk="0" hangingPunct="1">
                        <a:lnSpc>
                          <a:spcPct val="150000"/>
                        </a:lnSpc>
                        <a:buFont typeface="Arial" panose="020B0604020202020204" pitchFamily="34" charset="0"/>
                        <a:buChar char="•"/>
                      </a:pPr>
                      <a:r>
                        <a:rPr lang="pt-BR" sz="1400" i="1" kern="1200" dirty="0">
                          <a:solidFill>
                            <a:schemeClr val="dk1"/>
                          </a:solidFill>
                          <a:latin typeface="+mn-lt"/>
                          <a:ea typeface="+mn-ea"/>
                          <a:cs typeface="+mn-cs"/>
                        </a:rPr>
                        <a:t>Anna Briand-Bergmans </a:t>
                      </a:r>
                      <a:r>
                        <a:rPr lang="pt-BR" sz="1400" kern="1200" dirty="0">
                          <a:solidFill>
                            <a:schemeClr val="dk1"/>
                          </a:solidFill>
                          <a:latin typeface="+mn-lt"/>
                          <a:ea typeface="+mn-ea"/>
                          <a:cs typeface="+mn-cs"/>
                        </a:rPr>
                        <a:t>(UR2)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t>[Open discussion will follow]</a:t>
                      </a:r>
                    </a:p>
                    <a:p>
                      <a:pPr marL="171450" indent="-171450" algn="l" defTabSz="914400" rtl="0" eaLnBrk="1" latinLnBrk="0" hangingPunct="1">
                        <a:buFont typeface="Arial" panose="020B0604020202020204" pitchFamily="34" charset="0"/>
                        <a:buChar char="•"/>
                      </a:pPr>
                      <a:endParaRPr lang="pt-BR" sz="14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0751923"/>
                  </a:ext>
                </a:extLst>
              </a:tr>
              <a:tr h="944880">
                <a:tc>
                  <a:txBody>
                    <a:bodyPr/>
                    <a:lstStyle/>
                    <a:p>
                      <a:pPr marL="0" algn="ctr" defTabSz="914400" rtl="0" eaLnBrk="1" latinLnBrk="0" hangingPunct="1"/>
                      <a:r>
                        <a:rPr lang="en-US" sz="1400" kern="1200" dirty="0">
                          <a:solidFill>
                            <a:schemeClr val="tx1"/>
                          </a:solidFill>
                          <a:latin typeface="+mn-lt"/>
                          <a:ea typeface="+mn-ea"/>
                          <a:cs typeface="+mn-cs"/>
                        </a:rPr>
                        <a:t>Thursday,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tx1"/>
                          </a:solidFill>
                          <a:latin typeface="+mn-lt"/>
                          <a:ea typeface="+mn-ea"/>
                          <a:cs typeface="+mn-cs"/>
                        </a:rPr>
                        <a:t>13:00 – 15:00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rgbClr val="FF0000"/>
                          </a:solidFill>
                          <a:latin typeface="+mn-lt"/>
                          <a:ea typeface="+mn-ea"/>
                          <a:cs typeface="+mn-cs"/>
                        </a:rPr>
                        <a:t>QAT  + </a:t>
                      </a:r>
                    </a:p>
                    <a:p>
                      <a:pPr marL="0" algn="ctr" defTabSz="914400" rtl="0" eaLnBrk="1" latinLnBrk="0" hangingPunct="1"/>
                      <a:r>
                        <a:rPr lang="en-US" sz="1400" kern="1200" dirty="0">
                          <a:solidFill>
                            <a:srgbClr val="FF0000"/>
                          </a:solidFill>
                          <a:latin typeface="+mn-lt"/>
                          <a:ea typeface="+mn-ea"/>
                          <a:cs typeface="+mn-cs"/>
                        </a:rPr>
                        <a:t>AMT (WP leaders)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1" i="1" dirty="0">
                          <a:solidFill>
                            <a:srgbClr val="0000FF"/>
                          </a:solidFill>
                        </a:rPr>
                        <a:t>EMERGE post-event QA survey </a:t>
                      </a:r>
                    </a:p>
                    <a:p>
                      <a:pPr marL="0" indent="0" algn="just">
                        <a:buFont typeface="Arial" panose="020B0604020202020204" pitchFamily="34" charset="0"/>
                        <a:buNone/>
                      </a:pPr>
                      <a:r>
                        <a:rPr lang="en-US" sz="1400" i="0" dirty="0"/>
                        <a:t>The Qualtrics post-event KPI tool will be demonstrated, including real data from recent applications. Further suggestions and considerations will be discussed.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defTabSz="914400" rtl="0" eaLnBrk="1" latinLnBrk="0" hangingPunct="1">
                        <a:lnSpc>
                          <a:spcPct val="150000"/>
                        </a:lnSpc>
                        <a:buFont typeface="Arial" panose="020B0604020202020204" pitchFamily="34" charset="0"/>
                        <a:buChar char="•"/>
                      </a:pPr>
                      <a:r>
                        <a:rPr lang="en-US" sz="1400" i="1" kern="1200" dirty="0">
                          <a:solidFill>
                            <a:schemeClr val="dk1"/>
                          </a:solidFill>
                          <a:latin typeface="+mn-lt"/>
                          <a:ea typeface="+mn-ea"/>
                          <a:cs typeface="+mn-cs"/>
                        </a:rPr>
                        <a:t>Sinead O'Sullivan </a:t>
                      </a:r>
                      <a:r>
                        <a:rPr lang="en-US" sz="1400" kern="1200" dirty="0">
                          <a:solidFill>
                            <a:schemeClr val="dk1"/>
                          </a:solidFill>
                          <a:latin typeface="+mn-lt"/>
                          <a:ea typeface="+mn-ea"/>
                          <a:cs typeface="+mn-cs"/>
                        </a:rPr>
                        <a:t>(UL)</a:t>
                      </a:r>
                    </a:p>
                    <a:p>
                      <a:pPr marL="171450" indent="-171450" algn="l">
                        <a:buFont typeface="Arial" panose="020B0604020202020204" pitchFamily="34" charset="0"/>
                        <a:buChar char="•"/>
                      </a:pPr>
                      <a:r>
                        <a:rPr lang="en-US" sz="1400" i="1" dirty="0"/>
                        <a:t>Simona Bartosova </a:t>
                      </a:r>
                      <a:r>
                        <a:rPr lang="en-US" sz="1400" dirty="0"/>
                        <a:t>(UMB)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dirty="0"/>
                        <a:t>[Open discussion will follow]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2817463"/>
                  </a:ext>
                </a:extLst>
              </a:tr>
              <a:tr h="370840">
                <a:tc>
                  <a:txBody>
                    <a:bodyPr/>
                    <a:lstStyle/>
                    <a:p>
                      <a:pPr marL="0" algn="ctr" defTabSz="914400" rtl="0" eaLnBrk="1" latinLnBrk="0" hangingPunct="1"/>
                      <a:r>
                        <a:rPr lang="en-US" sz="1400" kern="1200" dirty="0">
                          <a:solidFill>
                            <a:schemeClr val="tx1"/>
                          </a:solidFill>
                          <a:latin typeface="+mn-lt"/>
                          <a:ea typeface="+mn-ea"/>
                          <a:cs typeface="+mn-cs"/>
                        </a:rPr>
                        <a:t>Thursday, 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en-US" sz="1400" kern="1200" dirty="0">
                          <a:solidFill>
                            <a:schemeClr val="tx1"/>
                          </a:solidFill>
                          <a:latin typeface="+mn-lt"/>
                          <a:ea typeface="+mn-ea"/>
                          <a:cs typeface="+mn-cs"/>
                        </a:rPr>
                        <a:t>15:30 – 17:00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1" i="1" dirty="0">
                          <a:solidFill>
                            <a:srgbClr val="0000FF"/>
                          </a:solidFill>
                        </a:rPr>
                        <a:t>EMERGE QA review document and role</a:t>
                      </a:r>
                    </a:p>
                    <a:p>
                      <a:pPr algn="l"/>
                      <a:r>
                        <a:rPr lang="en-US" sz="1400" i="0" kern="1200" dirty="0">
                          <a:solidFill>
                            <a:schemeClr val="dk1"/>
                          </a:solidFill>
                          <a:latin typeface="+mn-lt"/>
                          <a:ea typeface="+mn-ea"/>
                          <a:cs typeface="+mn-cs"/>
                        </a:rPr>
                        <a:t>The QA review document for public deliverables will be discussed and finalized. Aspects of the QAT general review role in the project will be clarified.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defTabSz="914400" rtl="0" eaLnBrk="1" latinLnBrk="0" hangingPunct="1">
                        <a:lnSpc>
                          <a:spcPct val="150000"/>
                        </a:lnSpc>
                        <a:buFont typeface="Arial" panose="020B0604020202020204" pitchFamily="34" charset="0"/>
                        <a:buChar char="•"/>
                      </a:pPr>
                      <a:r>
                        <a:rPr lang="en-US" sz="1400" i="1" kern="1200" dirty="0">
                          <a:solidFill>
                            <a:schemeClr val="dk1"/>
                          </a:solidFill>
                          <a:latin typeface="+mn-lt"/>
                          <a:ea typeface="+mn-ea"/>
                          <a:cs typeface="+mn-cs"/>
                        </a:rPr>
                        <a:t>Noemie Legendre (UBS)</a:t>
                      </a:r>
                    </a:p>
                    <a:p>
                      <a:pPr marL="171450" indent="-171450" algn="l" defTabSz="914400" rtl="0" eaLnBrk="1" latinLnBrk="0" hangingPunct="1">
                        <a:lnSpc>
                          <a:spcPct val="150000"/>
                        </a:lnSpc>
                        <a:buFont typeface="Arial" panose="020B0604020202020204" pitchFamily="34" charset="0"/>
                        <a:buChar char="•"/>
                      </a:pPr>
                      <a:r>
                        <a:rPr lang="en-US" sz="1400" i="1" kern="1200" dirty="0">
                          <a:solidFill>
                            <a:schemeClr val="dk1"/>
                          </a:solidFill>
                          <a:latin typeface="+mn-lt"/>
                          <a:ea typeface="+mn-ea"/>
                          <a:cs typeface="+mn-cs"/>
                        </a:rPr>
                        <a:t>Valentina Argyrou (NUP)</a:t>
                      </a:r>
                    </a:p>
                    <a:p>
                      <a:pPr marL="171450" indent="-171450" algn="l" defTabSz="914400" rtl="0" eaLnBrk="1" latinLnBrk="0" hangingPunct="1">
                        <a:lnSpc>
                          <a:spcPct val="150000"/>
                        </a:lnSpc>
                        <a:buFont typeface="Arial" panose="020B0604020202020204" pitchFamily="34" charset="0"/>
                        <a:buChar char="•"/>
                      </a:pPr>
                      <a:r>
                        <a:rPr lang="en-US" sz="1400" i="1" kern="1200">
                          <a:solidFill>
                            <a:schemeClr val="dk1"/>
                          </a:solidFill>
                          <a:latin typeface="+mn-lt"/>
                          <a:ea typeface="+mn-ea"/>
                          <a:cs typeface="+mn-cs"/>
                        </a:rPr>
                        <a:t>Marlene Langholz-Kaiser (EUF) </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4807300"/>
                  </a:ext>
                </a:extLst>
              </a:tr>
            </a:tbl>
          </a:graphicData>
        </a:graphic>
      </p:graphicFrame>
    </p:spTree>
    <p:extLst>
      <p:ext uri="{BB962C8B-B14F-4D97-AF65-F5344CB8AC3E}">
        <p14:creationId xmlns:p14="http://schemas.microsoft.com/office/powerpoint/2010/main" val="11459825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343</Words>
  <Application>Microsoft Office PowerPoint</Application>
  <PresentationFormat>Widescreen</PresentationFormat>
  <Paragraphs>48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Emmanouil Rovithis</dc:creator>
  <cp:lastModifiedBy>Emmanouil Rovithis</cp:lastModifiedBy>
  <cp:revision>1</cp:revision>
  <dcterms:created xsi:type="dcterms:W3CDTF">2026-09-02T11:16:15Z</dcterms:created>
  <dcterms:modified xsi:type="dcterms:W3CDTF">2026-09-18T14:11:02Z</dcterms:modified>
</cp:coreProperties>
</file>